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9" autoAdjust="0"/>
    <p:restoredTop sz="95958" autoAdjust="0"/>
  </p:normalViewPr>
  <p:slideViewPr>
    <p:cSldViewPr snapToGrid="0" showGuides="1">
      <p:cViewPr>
        <p:scale>
          <a:sx n="100" d="100"/>
          <a:sy n="100" d="100"/>
        </p:scale>
        <p:origin x="-662" y="-350"/>
      </p:cViewPr>
      <p:guideLst>
        <p:guide orient="horz" pos="1597"/>
        <p:guide pos="2880"/>
      </p:guideLst>
    </p:cSldViewPr>
  </p:slideViewPr>
  <p:outlineViewPr>
    <p:cViewPr>
      <p:scale>
        <a:sx n="33" d="100"/>
        <a:sy n="33" d="100"/>
      </p:scale>
      <p:origin x="0" y="-14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16-10-2019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Object Reference variables will be dealt with in OOP </a:t>
            </a:r>
            <a:r>
              <a:rPr lang="en-US" dirty="0" err="1" smtClean="0"/>
              <a:t>lateron</a:t>
            </a:r>
            <a:endParaRPr lang="en-US" dirty="0" smtClean="0"/>
          </a:p>
          <a:p>
            <a:pPr eaLnBrk="1" hangingPunct="1"/>
            <a:r>
              <a:rPr lang="en-US" dirty="0" smtClean="0"/>
              <a:t>Available simple types are determined by the language</a:t>
            </a:r>
          </a:p>
          <a:p>
            <a:pPr eaLnBrk="1" hangingPunct="1"/>
            <a:r>
              <a:rPr lang="en-US" dirty="0" smtClean="0"/>
              <a:t>Variable</a:t>
            </a:r>
            <a:r>
              <a:rPr lang="en-US" baseline="0" dirty="0" smtClean="0"/>
              <a:t> </a:t>
            </a:r>
            <a:r>
              <a:rPr lang="en-US" dirty="0" smtClean="0"/>
              <a:t>names can be freely chosen, </a:t>
            </a:r>
            <a:r>
              <a:rPr lang="en-US" b="1" dirty="0" smtClean="0"/>
              <a:t>give meaningful names</a:t>
            </a:r>
            <a:r>
              <a:rPr lang="en-US" dirty="0" smtClean="0"/>
              <a:t>!</a:t>
            </a:r>
          </a:p>
          <a:p>
            <a:pPr eaLnBrk="1" hangingPunct="1"/>
            <a:r>
              <a:rPr lang="en-US" dirty="0" smtClean="0"/>
              <a:t>Assigning a value in the variable declaration  is optional… but…it is </a:t>
            </a:r>
            <a:r>
              <a:rPr lang="en-US" b="1" dirty="0" smtClean="0"/>
              <a:t>good practice to initialize variables</a:t>
            </a:r>
            <a:endParaRPr lang="en-US" dirty="0" smtClean="0"/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853FF4-C2B3-4BC8-856D-294908D59D93}" type="slidenum">
              <a:rPr lang="nl-NL" smtClean="0"/>
              <a:pPr/>
              <a:t>17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749090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55BCAF-62FC-4C17-BE4E-A5731A015532}" type="slidenum">
              <a:rPr lang="nl-NL" smtClean="0"/>
              <a:pPr/>
              <a:t>18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215473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55BCAF-62FC-4C17-BE4E-A5731A015532}" type="slidenum">
              <a:rPr lang="nl-NL" smtClean="0"/>
              <a:pPr/>
              <a:t>19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116600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Object Reference variables will be dealt with in OOP </a:t>
            </a:r>
            <a:r>
              <a:rPr lang="en-US" dirty="0" err="1" smtClean="0"/>
              <a:t>lateron</a:t>
            </a:r>
            <a:endParaRPr lang="en-US" dirty="0" smtClean="0"/>
          </a:p>
          <a:p>
            <a:pPr eaLnBrk="1" hangingPunct="1"/>
            <a:r>
              <a:rPr lang="en-US" dirty="0" smtClean="0"/>
              <a:t>Available simple types are determined by the language</a:t>
            </a:r>
          </a:p>
          <a:p>
            <a:pPr eaLnBrk="1" hangingPunct="1"/>
            <a:r>
              <a:rPr lang="en-US" dirty="0" smtClean="0"/>
              <a:t>Variable</a:t>
            </a:r>
            <a:r>
              <a:rPr lang="en-US" baseline="0" dirty="0" smtClean="0"/>
              <a:t> </a:t>
            </a:r>
            <a:r>
              <a:rPr lang="en-US" dirty="0" smtClean="0"/>
              <a:t>names can be freely chosen, </a:t>
            </a:r>
            <a:r>
              <a:rPr lang="en-US" b="1" dirty="0" smtClean="0"/>
              <a:t>give meaningful names</a:t>
            </a:r>
            <a:r>
              <a:rPr lang="en-US" dirty="0" smtClean="0"/>
              <a:t>!</a:t>
            </a:r>
          </a:p>
          <a:p>
            <a:pPr eaLnBrk="1" hangingPunct="1"/>
            <a:r>
              <a:rPr lang="en-US" dirty="0" smtClean="0"/>
              <a:t>Assigning a value in the variable declaration  is optional… but…it is </a:t>
            </a:r>
            <a:r>
              <a:rPr lang="en-US" b="1" dirty="0" smtClean="0"/>
              <a:t>good practice to initialize variables</a:t>
            </a:r>
            <a:endParaRPr lang="en-US" dirty="0" smtClean="0"/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853FF4-C2B3-4BC8-856D-294908D59D93}" type="slidenum">
              <a:rPr lang="nl-NL" smtClean="0"/>
              <a:pPr/>
              <a:t>20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624080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55BCAF-62FC-4C17-BE4E-A5731A015532}" type="slidenum">
              <a:rPr lang="nl-NL" smtClean="0"/>
              <a:pPr/>
              <a:t>22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3737352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619058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814753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745243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674341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19390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625889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989020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31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22391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32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33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22391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64849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83427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359098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3415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22530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653776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Object Reference variables will be dealt with in OOP </a:t>
            </a:r>
            <a:r>
              <a:rPr lang="en-US" dirty="0" err="1" smtClean="0"/>
              <a:t>lateron</a:t>
            </a:r>
            <a:endParaRPr lang="en-US" dirty="0" smtClean="0"/>
          </a:p>
          <a:p>
            <a:pPr eaLnBrk="1" hangingPunct="1"/>
            <a:r>
              <a:rPr lang="en-US" dirty="0" smtClean="0"/>
              <a:t>Available simple types are determined by the language</a:t>
            </a:r>
          </a:p>
          <a:p>
            <a:pPr eaLnBrk="1" hangingPunct="1"/>
            <a:r>
              <a:rPr lang="en-US" dirty="0" smtClean="0"/>
              <a:t>Variable</a:t>
            </a:r>
            <a:r>
              <a:rPr lang="en-US" baseline="0" dirty="0" smtClean="0"/>
              <a:t> </a:t>
            </a:r>
            <a:r>
              <a:rPr lang="en-US" dirty="0" smtClean="0"/>
              <a:t>names can be freely chosen, </a:t>
            </a:r>
            <a:r>
              <a:rPr lang="en-US" b="1" dirty="0" smtClean="0"/>
              <a:t>give meaningful names</a:t>
            </a:r>
            <a:r>
              <a:rPr lang="en-US" dirty="0" smtClean="0"/>
              <a:t>!</a:t>
            </a:r>
          </a:p>
          <a:p>
            <a:pPr eaLnBrk="1" hangingPunct="1"/>
            <a:r>
              <a:rPr lang="en-US" dirty="0" smtClean="0"/>
              <a:t>Assigning a value in the variable declaration  is optional… but…it is </a:t>
            </a:r>
            <a:r>
              <a:rPr lang="en-US" b="1" dirty="0" smtClean="0"/>
              <a:t>good practice to initialize variables</a:t>
            </a:r>
            <a:endParaRPr lang="en-US" dirty="0" smtClean="0"/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853FF4-C2B3-4BC8-856D-294908D59D93}" type="slidenum">
              <a:rPr lang="nl-NL" smtClean="0"/>
              <a:pPr/>
              <a:t>16</a:t>
            </a:fld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14326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 userDrawn="1"/>
        </p:nvSpPr>
        <p:spPr>
          <a:xfrm>
            <a:off x="0" y="4104401"/>
            <a:ext cx="9144000" cy="1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84612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7063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12000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 – by tab Insert -&gt; Header text and Footer text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260000"/>
            <a:ext cx="7922712" cy="3310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Title of the presentation – by tab Insert -&gt; Header text and Footer text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2" r:id="rId5"/>
    <p:sldLayoutId id="2147483663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ct val="1000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&#233;zier_curve" TargetMode="External"/><Relationship Id="rId2" Type="http://schemas.openxmlformats.org/officeDocument/2006/relationships/hyperlink" Target="https://processing.org/downloa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pic>
        <p:nvPicPr>
          <p:cNvPr id="32" name="Tijdelijke aanduiding voor afbeelding 3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/>
              <a:t>Prof. dr</a:t>
            </a:r>
            <a:r>
              <a:rPr lang="en-US" sz="1800"/>
              <a:t>. </a:t>
            </a:r>
            <a:r>
              <a:rPr lang="en-US" sz="1800" smtClean="0"/>
              <a:t>ir. Loe Feijs</a:t>
            </a:r>
            <a:endParaRPr lang="en-US" sz="1800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1800" spc="-1" smtClean="0">
                <a:solidFill>
                  <a:srgbClr val="FFFFFF"/>
                </a:solidFill>
              </a:rPr>
              <a:t>DAY4-BÉZIER-CURVES</a:t>
            </a:r>
            <a:endParaRPr lang="nl-NL" sz="1800" b="0" spc="-1">
              <a:latin typeface="Arial"/>
            </a:endParaRPr>
          </a:p>
          <a:p>
            <a:endParaRPr lang="en-US" sz="18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smtClean="0"/>
              <a:t>Golden Ratio</a:t>
            </a:r>
            <a:endParaRPr lang="nl-NL" sz="2800" dirty="0"/>
          </a:p>
        </p:txBody>
      </p:sp>
      <p:pic>
        <p:nvPicPr>
          <p:cNvPr id="2050" name="Picture 2" descr="D:\temp\Temporary Internet Files\Content.IE5\N968OTX1\light_bulb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0153">
            <a:off x="7444740" y="1188720"/>
            <a:ext cx="495300" cy="49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 rot="378077">
            <a:off x="7258511" y="1632558"/>
            <a:ext cx="409971" cy="166627"/>
          </a:xfrm>
          <a:custGeom>
            <a:avLst/>
            <a:gdLst>
              <a:gd name="connsiteX0" fmla="*/ 160020 w 164821"/>
              <a:gd name="connsiteY0" fmla="*/ 0 h 148286"/>
              <a:gd name="connsiteX1" fmla="*/ 144780 w 164821"/>
              <a:gd name="connsiteY1" fmla="*/ 129540 h 148286"/>
              <a:gd name="connsiteX2" fmla="*/ 0 w 164821"/>
              <a:gd name="connsiteY2" fmla="*/ 144780 h 14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821" h="148286">
                <a:moveTo>
                  <a:pt x="160020" y="0"/>
                </a:moveTo>
                <a:cubicBezTo>
                  <a:pt x="165735" y="52705"/>
                  <a:pt x="171450" y="105410"/>
                  <a:pt x="144780" y="129540"/>
                </a:cubicBezTo>
                <a:cubicBezTo>
                  <a:pt x="118110" y="153670"/>
                  <a:pt x="59055" y="149225"/>
                  <a:pt x="0" y="14478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2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213" y="304801"/>
            <a:ext cx="2079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Bézier curves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49" y="1318494"/>
            <a:ext cx="3097146" cy="192253"/>
          </a:xfrm>
          <a:prstGeom prst="rect">
            <a:avLst/>
          </a:prstGeom>
        </p:spPr>
      </p:pic>
      <p:pic>
        <p:nvPicPr>
          <p:cNvPr id="10242" name="Picture 2" descr="Image result for file in nederl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32" y="500586"/>
            <a:ext cx="5919588" cy="28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01256" y="4079019"/>
            <a:ext cx="286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mtClean="0">
                <a:solidFill>
                  <a:srgbClr val="7030A0"/>
                </a:solidFill>
              </a:rPr>
              <a:t>Source: ZakenBlad (</a:t>
            </a:r>
            <a:r>
              <a:rPr lang="nl-NL" sz="900">
                <a:solidFill>
                  <a:srgbClr val="7030A0"/>
                </a:solidFill>
              </a:rPr>
              <a:t>20 procent meer files in Nederland, ook op Limburgse wegen neemt filezwaarte </a:t>
            </a:r>
            <a:r>
              <a:rPr lang="nl-NL" sz="900" smtClean="0">
                <a:solidFill>
                  <a:srgbClr val="7030A0"/>
                </a:solidFill>
              </a:rPr>
              <a:t>toe</a:t>
            </a:r>
            <a:r>
              <a:rPr lang="en-US" sz="900" smtClean="0">
                <a:solidFill>
                  <a:srgbClr val="7030A0"/>
                </a:solidFill>
              </a:rPr>
              <a:t>)</a:t>
            </a:r>
            <a:endParaRPr lang="nl-NL" sz="900">
              <a:solidFill>
                <a:srgbClr val="7030A0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789498" y="979769"/>
            <a:ext cx="1733057" cy="931944"/>
          </a:xfrm>
          <a:custGeom>
            <a:avLst/>
            <a:gdLst>
              <a:gd name="connsiteX0" fmla="*/ 0 w 1735846"/>
              <a:gd name="connsiteY0" fmla="*/ 914400 h 937832"/>
              <a:gd name="connsiteX1" fmla="*/ 57873 w 1735846"/>
              <a:gd name="connsiteY1" fmla="*/ 914400 h 937832"/>
              <a:gd name="connsiteX2" fmla="*/ 92597 w 1735846"/>
              <a:gd name="connsiteY2" fmla="*/ 925975 h 937832"/>
              <a:gd name="connsiteX3" fmla="*/ 329878 w 1735846"/>
              <a:gd name="connsiteY3" fmla="*/ 937550 h 937832"/>
              <a:gd name="connsiteX4" fmla="*/ 364602 w 1735846"/>
              <a:gd name="connsiteY4" fmla="*/ 920188 h 937832"/>
              <a:gd name="connsiteX5" fmla="*/ 1088020 w 1735846"/>
              <a:gd name="connsiteY5" fmla="*/ 937550 h 937832"/>
              <a:gd name="connsiteX6" fmla="*/ 1348450 w 1735846"/>
              <a:gd name="connsiteY6" fmla="*/ 902826 h 937832"/>
              <a:gd name="connsiteX7" fmla="*/ 1684116 w 1735846"/>
              <a:gd name="connsiteY7" fmla="*/ 758142 h 937832"/>
              <a:gd name="connsiteX8" fmla="*/ 1730415 w 1735846"/>
              <a:gd name="connsiteY8" fmla="*/ 717631 h 937832"/>
              <a:gd name="connsiteX9" fmla="*/ 1730415 w 1735846"/>
              <a:gd name="connsiteY9" fmla="*/ 190983 h 937832"/>
              <a:gd name="connsiteX10" fmla="*/ 1689904 w 1735846"/>
              <a:gd name="connsiteY10" fmla="*/ 167833 h 937832"/>
              <a:gd name="connsiteX11" fmla="*/ 1498921 w 1735846"/>
              <a:gd name="connsiteY11" fmla="*/ 0 h 937832"/>
              <a:gd name="connsiteX0" fmla="*/ 0 w 1735846"/>
              <a:gd name="connsiteY0" fmla="*/ 914400 h 945089"/>
              <a:gd name="connsiteX1" fmla="*/ 57873 w 1735846"/>
              <a:gd name="connsiteY1" fmla="*/ 914400 h 945089"/>
              <a:gd name="connsiteX2" fmla="*/ 92597 w 1735846"/>
              <a:gd name="connsiteY2" fmla="*/ 925975 h 945089"/>
              <a:gd name="connsiteX3" fmla="*/ 303645 w 1735846"/>
              <a:gd name="connsiteY3" fmla="*/ 945045 h 945089"/>
              <a:gd name="connsiteX4" fmla="*/ 364602 w 1735846"/>
              <a:gd name="connsiteY4" fmla="*/ 920188 h 945089"/>
              <a:gd name="connsiteX5" fmla="*/ 1088020 w 1735846"/>
              <a:gd name="connsiteY5" fmla="*/ 937550 h 945089"/>
              <a:gd name="connsiteX6" fmla="*/ 1348450 w 1735846"/>
              <a:gd name="connsiteY6" fmla="*/ 902826 h 945089"/>
              <a:gd name="connsiteX7" fmla="*/ 1684116 w 1735846"/>
              <a:gd name="connsiteY7" fmla="*/ 758142 h 945089"/>
              <a:gd name="connsiteX8" fmla="*/ 1730415 w 1735846"/>
              <a:gd name="connsiteY8" fmla="*/ 717631 h 945089"/>
              <a:gd name="connsiteX9" fmla="*/ 1730415 w 1735846"/>
              <a:gd name="connsiteY9" fmla="*/ 190983 h 945089"/>
              <a:gd name="connsiteX10" fmla="*/ 1689904 w 1735846"/>
              <a:gd name="connsiteY10" fmla="*/ 167833 h 945089"/>
              <a:gd name="connsiteX11" fmla="*/ 1498921 w 1735846"/>
              <a:gd name="connsiteY11" fmla="*/ 0 h 945089"/>
              <a:gd name="connsiteX0" fmla="*/ 0 w 1735846"/>
              <a:gd name="connsiteY0" fmla="*/ 914400 h 945399"/>
              <a:gd name="connsiteX1" fmla="*/ 57873 w 1735846"/>
              <a:gd name="connsiteY1" fmla="*/ 914400 h 945399"/>
              <a:gd name="connsiteX2" fmla="*/ 92597 w 1735846"/>
              <a:gd name="connsiteY2" fmla="*/ 933470 h 945399"/>
              <a:gd name="connsiteX3" fmla="*/ 303645 w 1735846"/>
              <a:gd name="connsiteY3" fmla="*/ 945045 h 945399"/>
              <a:gd name="connsiteX4" fmla="*/ 364602 w 1735846"/>
              <a:gd name="connsiteY4" fmla="*/ 920188 h 945399"/>
              <a:gd name="connsiteX5" fmla="*/ 1088020 w 1735846"/>
              <a:gd name="connsiteY5" fmla="*/ 937550 h 945399"/>
              <a:gd name="connsiteX6" fmla="*/ 1348450 w 1735846"/>
              <a:gd name="connsiteY6" fmla="*/ 902826 h 945399"/>
              <a:gd name="connsiteX7" fmla="*/ 1684116 w 1735846"/>
              <a:gd name="connsiteY7" fmla="*/ 758142 h 945399"/>
              <a:gd name="connsiteX8" fmla="*/ 1730415 w 1735846"/>
              <a:gd name="connsiteY8" fmla="*/ 717631 h 945399"/>
              <a:gd name="connsiteX9" fmla="*/ 1730415 w 1735846"/>
              <a:gd name="connsiteY9" fmla="*/ 190983 h 945399"/>
              <a:gd name="connsiteX10" fmla="*/ 1689904 w 1735846"/>
              <a:gd name="connsiteY10" fmla="*/ 167833 h 945399"/>
              <a:gd name="connsiteX11" fmla="*/ 1498921 w 1735846"/>
              <a:gd name="connsiteY11" fmla="*/ 0 h 945399"/>
              <a:gd name="connsiteX0" fmla="*/ 0 w 1732685"/>
              <a:gd name="connsiteY0" fmla="*/ 914400 h 945399"/>
              <a:gd name="connsiteX1" fmla="*/ 57873 w 1732685"/>
              <a:gd name="connsiteY1" fmla="*/ 914400 h 945399"/>
              <a:gd name="connsiteX2" fmla="*/ 92597 w 1732685"/>
              <a:gd name="connsiteY2" fmla="*/ 933470 h 945399"/>
              <a:gd name="connsiteX3" fmla="*/ 303645 w 1732685"/>
              <a:gd name="connsiteY3" fmla="*/ 945045 h 945399"/>
              <a:gd name="connsiteX4" fmla="*/ 364602 w 1732685"/>
              <a:gd name="connsiteY4" fmla="*/ 920188 h 945399"/>
              <a:gd name="connsiteX5" fmla="*/ 1088020 w 1732685"/>
              <a:gd name="connsiteY5" fmla="*/ 937550 h 945399"/>
              <a:gd name="connsiteX6" fmla="*/ 1348450 w 1732685"/>
              <a:gd name="connsiteY6" fmla="*/ 902826 h 945399"/>
              <a:gd name="connsiteX7" fmla="*/ 1684116 w 1732685"/>
              <a:gd name="connsiteY7" fmla="*/ 758142 h 945399"/>
              <a:gd name="connsiteX8" fmla="*/ 1722920 w 1732685"/>
              <a:gd name="connsiteY8" fmla="*/ 612700 h 945399"/>
              <a:gd name="connsiteX9" fmla="*/ 1730415 w 1732685"/>
              <a:gd name="connsiteY9" fmla="*/ 190983 h 945399"/>
              <a:gd name="connsiteX10" fmla="*/ 1689904 w 1732685"/>
              <a:gd name="connsiteY10" fmla="*/ 167833 h 945399"/>
              <a:gd name="connsiteX11" fmla="*/ 1498921 w 1732685"/>
              <a:gd name="connsiteY11" fmla="*/ 0 h 945399"/>
              <a:gd name="connsiteX0" fmla="*/ 0 w 1737374"/>
              <a:gd name="connsiteY0" fmla="*/ 914400 h 945399"/>
              <a:gd name="connsiteX1" fmla="*/ 57873 w 1737374"/>
              <a:gd name="connsiteY1" fmla="*/ 914400 h 945399"/>
              <a:gd name="connsiteX2" fmla="*/ 92597 w 1737374"/>
              <a:gd name="connsiteY2" fmla="*/ 933470 h 945399"/>
              <a:gd name="connsiteX3" fmla="*/ 303645 w 1737374"/>
              <a:gd name="connsiteY3" fmla="*/ 945045 h 945399"/>
              <a:gd name="connsiteX4" fmla="*/ 364602 w 1737374"/>
              <a:gd name="connsiteY4" fmla="*/ 920188 h 945399"/>
              <a:gd name="connsiteX5" fmla="*/ 1088020 w 1737374"/>
              <a:gd name="connsiteY5" fmla="*/ 937550 h 945399"/>
              <a:gd name="connsiteX6" fmla="*/ 1348450 w 1737374"/>
              <a:gd name="connsiteY6" fmla="*/ 902826 h 945399"/>
              <a:gd name="connsiteX7" fmla="*/ 1684116 w 1737374"/>
              <a:gd name="connsiteY7" fmla="*/ 758142 h 945399"/>
              <a:gd name="connsiteX8" fmla="*/ 1722920 w 1737374"/>
              <a:gd name="connsiteY8" fmla="*/ 612700 h 945399"/>
              <a:gd name="connsiteX9" fmla="*/ 1730415 w 1737374"/>
              <a:gd name="connsiteY9" fmla="*/ 190983 h 945399"/>
              <a:gd name="connsiteX10" fmla="*/ 1626196 w 1737374"/>
              <a:gd name="connsiteY10" fmla="*/ 126610 h 945399"/>
              <a:gd name="connsiteX11" fmla="*/ 1498921 w 1737374"/>
              <a:gd name="connsiteY11" fmla="*/ 0 h 945399"/>
              <a:gd name="connsiteX0" fmla="*/ 0 w 1731747"/>
              <a:gd name="connsiteY0" fmla="*/ 914400 h 945399"/>
              <a:gd name="connsiteX1" fmla="*/ 57873 w 1731747"/>
              <a:gd name="connsiteY1" fmla="*/ 914400 h 945399"/>
              <a:gd name="connsiteX2" fmla="*/ 92597 w 1731747"/>
              <a:gd name="connsiteY2" fmla="*/ 933470 h 945399"/>
              <a:gd name="connsiteX3" fmla="*/ 303645 w 1731747"/>
              <a:gd name="connsiteY3" fmla="*/ 945045 h 945399"/>
              <a:gd name="connsiteX4" fmla="*/ 364602 w 1731747"/>
              <a:gd name="connsiteY4" fmla="*/ 920188 h 945399"/>
              <a:gd name="connsiteX5" fmla="*/ 1088020 w 1731747"/>
              <a:gd name="connsiteY5" fmla="*/ 937550 h 945399"/>
              <a:gd name="connsiteX6" fmla="*/ 1348450 w 1731747"/>
              <a:gd name="connsiteY6" fmla="*/ 902826 h 945399"/>
              <a:gd name="connsiteX7" fmla="*/ 1684116 w 1731747"/>
              <a:gd name="connsiteY7" fmla="*/ 758142 h 945399"/>
              <a:gd name="connsiteX8" fmla="*/ 1722920 w 1731747"/>
              <a:gd name="connsiteY8" fmla="*/ 612700 h 945399"/>
              <a:gd name="connsiteX9" fmla="*/ 1722920 w 1731747"/>
              <a:gd name="connsiteY9" fmla="*/ 247196 h 945399"/>
              <a:gd name="connsiteX10" fmla="*/ 1626196 w 1731747"/>
              <a:gd name="connsiteY10" fmla="*/ 126610 h 945399"/>
              <a:gd name="connsiteX11" fmla="*/ 1498921 w 1731747"/>
              <a:gd name="connsiteY11" fmla="*/ 0 h 945399"/>
              <a:gd name="connsiteX0" fmla="*/ 0 w 1731747"/>
              <a:gd name="connsiteY0" fmla="*/ 906905 h 937904"/>
              <a:gd name="connsiteX1" fmla="*/ 57873 w 1731747"/>
              <a:gd name="connsiteY1" fmla="*/ 906905 h 937904"/>
              <a:gd name="connsiteX2" fmla="*/ 92597 w 1731747"/>
              <a:gd name="connsiteY2" fmla="*/ 925975 h 937904"/>
              <a:gd name="connsiteX3" fmla="*/ 303645 w 1731747"/>
              <a:gd name="connsiteY3" fmla="*/ 937550 h 937904"/>
              <a:gd name="connsiteX4" fmla="*/ 364602 w 1731747"/>
              <a:gd name="connsiteY4" fmla="*/ 912693 h 937904"/>
              <a:gd name="connsiteX5" fmla="*/ 1088020 w 1731747"/>
              <a:gd name="connsiteY5" fmla="*/ 930055 h 937904"/>
              <a:gd name="connsiteX6" fmla="*/ 1348450 w 1731747"/>
              <a:gd name="connsiteY6" fmla="*/ 895331 h 937904"/>
              <a:gd name="connsiteX7" fmla="*/ 1684116 w 1731747"/>
              <a:gd name="connsiteY7" fmla="*/ 750647 h 937904"/>
              <a:gd name="connsiteX8" fmla="*/ 1722920 w 1731747"/>
              <a:gd name="connsiteY8" fmla="*/ 605205 h 937904"/>
              <a:gd name="connsiteX9" fmla="*/ 1722920 w 1731747"/>
              <a:gd name="connsiteY9" fmla="*/ 239701 h 937904"/>
              <a:gd name="connsiteX10" fmla="*/ 1626196 w 1731747"/>
              <a:gd name="connsiteY10" fmla="*/ 119115 h 937904"/>
              <a:gd name="connsiteX11" fmla="*/ 1483931 w 1731747"/>
              <a:gd name="connsiteY11" fmla="*/ 0 h 937904"/>
              <a:gd name="connsiteX0" fmla="*/ 0 w 1731211"/>
              <a:gd name="connsiteY0" fmla="*/ 906905 h 937904"/>
              <a:gd name="connsiteX1" fmla="*/ 57873 w 1731211"/>
              <a:gd name="connsiteY1" fmla="*/ 906905 h 937904"/>
              <a:gd name="connsiteX2" fmla="*/ 92597 w 1731211"/>
              <a:gd name="connsiteY2" fmla="*/ 925975 h 937904"/>
              <a:gd name="connsiteX3" fmla="*/ 303645 w 1731211"/>
              <a:gd name="connsiteY3" fmla="*/ 937550 h 937904"/>
              <a:gd name="connsiteX4" fmla="*/ 364602 w 1731211"/>
              <a:gd name="connsiteY4" fmla="*/ 912693 h 937904"/>
              <a:gd name="connsiteX5" fmla="*/ 1088020 w 1731211"/>
              <a:gd name="connsiteY5" fmla="*/ 930055 h 937904"/>
              <a:gd name="connsiteX6" fmla="*/ 1348450 w 1731211"/>
              <a:gd name="connsiteY6" fmla="*/ 895331 h 937904"/>
              <a:gd name="connsiteX7" fmla="*/ 1684116 w 1731211"/>
              <a:gd name="connsiteY7" fmla="*/ 750647 h 937904"/>
              <a:gd name="connsiteX8" fmla="*/ 1722920 w 1731211"/>
              <a:gd name="connsiteY8" fmla="*/ 605205 h 937904"/>
              <a:gd name="connsiteX9" fmla="*/ 1722920 w 1731211"/>
              <a:gd name="connsiteY9" fmla="*/ 239701 h 937904"/>
              <a:gd name="connsiteX10" fmla="*/ 1633691 w 1731211"/>
              <a:gd name="connsiteY10" fmla="*/ 115368 h 937904"/>
              <a:gd name="connsiteX11" fmla="*/ 1483931 w 1731211"/>
              <a:gd name="connsiteY11" fmla="*/ 0 h 937904"/>
              <a:gd name="connsiteX0" fmla="*/ 0 w 1731211"/>
              <a:gd name="connsiteY0" fmla="*/ 906905 h 937904"/>
              <a:gd name="connsiteX1" fmla="*/ 57873 w 1731211"/>
              <a:gd name="connsiteY1" fmla="*/ 906905 h 937904"/>
              <a:gd name="connsiteX2" fmla="*/ 92597 w 1731211"/>
              <a:gd name="connsiteY2" fmla="*/ 925975 h 937904"/>
              <a:gd name="connsiteX3" fmla="*/ 303645 w 1731211"/>
              <a:gd name="connsiteY3" fmla="*/ 937550 h 937904"/>
              <a:gd name="connsiteX4" fmla="*/ 364602 w 1731211"/>
              <a:gd name="connsiteY4" fmla="*/ 912693 h 937904"/>
              <a:gd name="connsiteX5" fmla="*/ 1088020 w 1731211"/>
              <a:gd name="connsiteY5" fmla="*/ 930055 h 937904"/>
              <a:gd name="connsiteX6" fmla="*/ 1348450 w 1731211"/>
              <a:gd name="connsiteY6" fmla="*/ 895331 h 937904"/>
              <a:gd name="connsiteX7" fmla="*/ 1684116 w 1731211"/>
              <a:gd name="connsiteY7" fmla="*/ 750647 h 937904"/>
              <a:gd name="connsiteX8" fmla="*/ 1722920 w 1731211"/>
              <a:gd name="connsiteY8" fmla="*/ 605205 h 937904"/>
              <a:gd name="connsiteX9" fmla="*/ 1722920 w 1731211"/>
              <a:gd name="connsiteY9" fmla="*/ 250943 h 937904"/>
              <a:gd name="connsiteX10" fmla="*/ 1633691 w 1731211"/>
              <a:gd name="connsiteY10" fmla="*/ 115368 h 937904"/>
              <a:gd name="connsiteX11" fmla="*/ 1483931 w 1731211"/>
              <a:gd name="connsiteY11" fmla="*/ 0 h 937904"/>
              <a:gd name="connsiteX0" fmla="*/ 0 w 1733057"/>
              <a:gd name="connsiteY0" fmla="*/ 906905 h 937904"/>
              <a:gd name="connsiteX1" fmla="*/ 57873 w 1733057"/>
              <a:gd name="connsiteY1" fmla="*/ 906905 h 937904"/>
              <a:gd name="connsiteX2" fmla="*/ 92597 w 1733057"/>
              <a:gd name="connsiteY2" fmla="*/ 925975 h 937904"/>
              <a:gd name="connsiteX3" fmla="*/ 303645 w 1733057"/>
              <a:gd name="connsiteY3" fmla="*/ 937550 h 937904"/>
              <a:gd name="connsiteX4" fmla="*/ 364602 w 1733057"/>
              <a:gd name="connsiteY4" fmla="*/ 912693 h 937904"/>
              <a:gd name="connsiteX5" fmla="*/ 1088020 w 1733057"/>
              <a:gd name="connsiteY5" fmla="*/ 930055 h 937904"/>
              <a:gd name="connsiteX6" fmla="*/ 1348450 w 1733057"/>
              <a:gd name="connsiteY6" fmla="*/ 895331 h 937904"/>
              <a:gd name="connsiteX7" fmla="*/ 1650388 w 1733057"/>
              <a:gd name="connsiteY7" fmla="*/ 773132 h 937904"/>
              <a:gd name="connsiteX8" fmla="*/ 1722920 w 1733057"/>
              <a:gd name="connsiteY8" fmla="*/ 605205 h 937904"/>
              <a:gd name="connsiteX9" fmla="*/ 1722920 w 1733057"/>
              <a:gd name="connsiteY9" fmla="*/ 250943 h 937904"/>
              <a:gd name="connsiteX10" fmla="*/ 1633691 w 1733057"/>
              <a:gd name="connsiteY10" fmla="*/ 115368 h 937904"/>
              <a:gd name="connsiteX11" fmla="*/ 1483931 w 1733057"/>
              <a:gd name="connsiteY11" fmla="*/ 0 h 937904"/>
              <a:gd name="connsiteX0" fmla="*/ 0 w 1733057"/>
              <a:gd name="connsiteY0" fmla="*/ 906905 h 937904"/>
              <a:gd name="connsiteX1" fmla="*/ 57873 w 1733057"/>
              <a:gd name="connsiteY1" fmla="*/ 906905 h 937904"/>
              <a:gd name="connsiteX2" fmla="*/ 92597 w 1733057"/>
              <a:gd name="connsiteY2" fmla="*/ 925975 h 937904"/>
              <a:gd name="connsiteX3" fmla="*/ 303645 w 1733057"/>
              <a:gd name="connsiteY3" fmla="*/ 937550 h 937904"/>
              <a:gd name="connsiteX4" fmla="*/ 364602 w 1733057"/>
              <a:gd name="connsiteY4" fmla="*/ 912693 h 937904"/>
              <a:gd name="connsiteX5" fmla="*/ 1088020 w 1733057"/>
              <a:gd name="connsiteY5" fmla="*/ 930055 h 937904"/>
              <a:gd name="connsiteX6" fmla="*/ 1348450 w 1733057"/>
              <a:gd name="connsiteY6" fmla="*/ 895331 h 937904"/>
              <a:gd name="connsiteX7" fmla="*/ 1650388 w 1733057"/>
              <a:gd name="connsiteY7" fmla="*/ 773132 h 937904"/>
              <a:gd name="connsiteX8" fmla="*/ 1722920 w 1733057"/>
              <a:gd name="connsiteY8" fmla="*/ 605205 h 937904"/>
              <a:gd name="connsiteX9" fmla="*/ 1722920 w 1733057"/>
              <a:gd name="connsiteY9" fmla="*/ 250943 h 937904"/>
              <a:gd name="connsiteX10" fmla="*/ 1633691 w 1733057"/>
              <a:gd name="connsiteY10" fmla="*/ 115368 h 937904"/>
              <a:gd name="connsiteX11" fmla="*/ 1472689 w 1733057"/>
              <a:gd name="connsiteY11" fmla="*/ 0 h 937904"/>
              <a:gd name="connsiteX0" fmla="*/ 0 w 1733057"/>
              <a:gd name="connsiteY0" fmla="*/ 906905 h 937904"/>
              <a:gd name="connsiteX1" fmla="*/ 57873 w 1733057"/>
              <a:gd name="connsiteY1" fmla="*/ 906905 h 937904"/>
              <a:gd name="connsiteX2" fmla="*/ 92597 w 1733057"/>
              <a:gd name="connsiteY2" fmla="*/ 925975 h 937904"/>
              <a:gd name="connsiteX3" fmla="*/ 303645 w 1733057"/>
              <a:gd name="connsiteY3" fmla="*/ 937550 h 937904"/>
              <a:gd name="connsiteX4" fmla="*/ 364602 w 1733057"/>
              <a:gd name="connsiteY4" fmla="*/ 912693 h 937904"/>
              <a:gd name="connsiteX5" fmla="*/ 1088020 w 1733057"/>
              <a:gd name="connsiteY5" fmla="*/ 930055 h 937904"/>
              <a:gd name="connsiteX6" fmla="*/ 1348450 w 1733057"/>
              <a:gd name="connsiteY6" fmla="*/ 895331 h 937904"/>
              <a:gd name="connsiteX7" fmla="*/ 1650388 w 1733057"/>
              <a:gd name="connsiteY7" fmla="*/ 773132 h 937904"/>
              <a:gd name="connsiteX8" fmla="*/ 1722920 w 1733057"/>
              <a:gd name="connsiteY8" fmla="*/ 605205 h 937904"/>
              <a:gd name="connsiteX9" fmla="*/ 1722920 w 1733057"/>
              <a:gd name="connsiteY9" fmla="*/ 250943 h 937904"/>
              <a:gd name="connsiteX10" fmla="*/ 1633691 w 1733057"/>
              <a:gd name="connsiteY10" fmla="*/ 115368 h 937904"/>
              <a:gd name="connsiteX11" fmla="*/ 1472689 w 1733057"/>
              <a:gd name="connsiteY11" fmla="*/ 0 h 937904"/>
              <a:gd name="connsiteX0" fmla="*/ 0 w 1733057"/>
              <a:gd name="connsiteY0" fmla="*/ 906905 h 945266"/>
              <a:gd name="connsiteX1" fmla="*/ 57873 w 1733057"/>
              <a:gd name="connsiteY1" fmla="*/ 906905 h 945266"/>
              <a:gd name="connsiteX2" fmla="*/ 92597 w 1733057"/>
              <a:gd name="connsiteY2" fmla="*/ 925975 h 945266"/>
              <a:gd name="connsiteX3" fmla="*/ 284908 w 1733057"/>
              <a:gd name="connsiteY3" fmla="*/ 945045 h 945266"/>
              <a:gd name="connsiteX4" fmla="*/ 364602 w 1733057"/>
              <a:gd name="connsiteY4" fmla="*/ 912693 h 945266"/>
              <a:gd name="connsiteX5" fmla="*/ 1088020 w 1733057"/>
              <a:gd name="connsiteY5" fmla="*/ 930055 h 945266"/>
              <a:gd name="connsiteX6" fmla="*/ 1348450 w 1733057"/>
              <a:gd name="connsiteY6" fmla="*/ 895331 h 945266"/>
              <a:gd name="connsiteX7" fmla="*/ 1650388 w 1733057"/>
              <a:gd name="connsiteY7" fmla="*/ 773132 h 945266"/>
              <a:gd name="connsiteX8" fmla="*/ 1722920 w 1733057"/>
              <a:gd name="connsiteY8" fmla="*/ 605205 h 945266"/>
              <a:gd name="connsiteX9" fmla="*/ 1722920 w 1733057"/>
              <a:gd name="connsiteY9" fmla="*/ 250943 h 945266"/>
              <a:gd name="connsiteX10" fmla="*/ 1633691 w 1733057"/>
              <a:gd name="connsiteY10" fmla="*/ 115368 h 945266"/>
              <a:gd name="connsiteX11" fmla="*/ 1472689 w 1733057"/>
              <a:gd name="connsiteY11" fmla="*/ 0 h 945266"/>
              <a:gd name="connsiteX0" fmla="*/ 0 w 1733057"/>
              <a:gd name="connsiteY0" fmla="*/ 906905 h 930894"/>
              <a:gd name="connsiteX1" fmla="*/ 57873 w 1733057"/>
              <a:gd name="connsiteY1" fmla="*/ 906905 h 930894"/>
              <a:gd name="connsiteX2" fmla="*/ 92597 w 1733057"/>
              <a:gd name="connsiteY2" fmla="*/ 925975 h 930894"/>
              <a:gd name="connsiteX3" fmla="*/ 251180 w 1733057"/>
              <a:gd name="connsiteY3" fmla="*/ 930054 h 930894"/>
              <a:gd name="connsiteX4" fmla="*/ 364602 w 1733057"/>
              <a:gd name="connsiteY4" fmla="*/ 912693 h 930894"/>
              <a:gd name="connsiteX5" fmla="*/ 1088020 w 1733057"/>
              <a:gd name="connsiteY5" fmla="*/ 930055 h 930894"/>
              <a:gd name="connsiteX6" fmla="*/ 1348450 w 1733057"/>
              <a:gd name="connsiteY6" fmla="*/ 895331 h 930894"/>
              <a:gd name="connsiteX7" fmla="*/ 1650388 w 1733057"/>
              <a:gd name="connsiteY7" fmla="*/ 773132 h 930894"/>
              <a:gd name="connsiteX8" fmla="*/ 1722920 w 1733057"/>
              <a:gd name="connsiteY8" fmla="*/ 605205 h 930894"/>
              <a:gd name="connsiteX9" fmla="*/ 1722920 w 1733057"/>
              <a:gd name="connsiteY9" fmla="*/ 250943 h 930894"/>
              <a:gd name="connsiteX10" fmla="*/ 1633691 w 1733057"/>
              <a:gd name="connsiteY10" fmla="*/ 115368 h 930894"/>
              <a:gd name="connsiteX11" fmla="*/ 1472689 w 1733057"/>
              <a:gd name="connsiteY11" fmla="*/ 0 h 930894"/>
              <a:gd name="connsiteX0" fmla="*/ 0 w 1733057"/>
              <a:gd name="connsiteY0" fmla="*/ 906905 h 932401"/>
              <a:gd name="connsiteX1" fmla="*/ 57873 w 1733057"/>
              <a:gd name="connsiteY1" fmla="*/ 906905 h 932401"/>
              <a:gd name="connsiteX2" fmla="*/ 115082 w 1733057"/>
              <a:gd name="connsiteY2" fmla="*/ 929723 h 932401"/>
              <a:gd name="connsiteX3" fmla="*/ 251180 w 1733057"/>
              <a:gd name="connsiteY3" fmla="*/ 930054 h 932401"/>
              <a:gd name="connsiteX4" fmla="*/ 364602 w 1733057"/>
              <a:gd name="connsiteY4" fmla="*/ 912693 h 932401"/>
              <a:gd name="connsiteX5" fmla="*/ 1088020 w 1733057"/>
              <a:gd name="connsiteY5" fmla="*/ 930055 h 932401"/>
              <a:gd name="connsiteX6" fmla="*/ 1348450 w 1733057"/>
              <a:gd name="connsiteY6" fmla="*/ 895331 h 932401"/>
              <a:gd name="connsiteX7" fmla="*/ 1650388 w 1733057"/>
              <a:gd name="connsiteY7" fmla="*/ 773132 h 932401"/>
              <a:gd name="connsiteX8" fmla="*/ 1722920 w 1733057"/>
              <a:gd name="connsiteY8" fmla="*/ 605205 h 932401"/>
              <a:gd name="connsiteX9" fmla="*/ 1722920 w 1733057"/>
              <a:gd name="connsiteY9" fmla="*/ 250943 h 932401"/>
              <a:gd name="connsiteX10" fmla="*/ 1633691 w 1733057"/>
              <a:gd name="connsiteY10" fmla="*/ 115368 h 932401"/>
              <a:gd name="connsiteX11" fmla="*/ 1472689 w 1733057"/>
              <a:gd name="connsiteY11" fmla="*/ 0 h 932401"/>
              <a:gd name="connsiteX0" fmla="*/ 0 w 1733057"/>
              <a:gd name="connsiteY0" fmla="*/ 906905 h 931944"/>
              <a:gd name="connsiteX1" fmla="*/ 46630 w 1733057"/>
              <a:gd name="connsiteY1" fmla="*/ 914400 h 931944"/>
              <a:gd name="connsiteX2" fmla="*/ 115082 w 1733057"/>
              <a:gd name="connsiteY2" fmla="*/ 929723 h 931944"/>
              <a:gd name="connsiteX3" fmla="*/ 251180 w 1733057"/>
              <a:gd name="connsiteY3" fmla="*/ 930054 h 931944"/>
              <a:gd name="connsiteX4" fmla="*/ 364602 w 1733057"/>
              <a:gd name="connsiteY4" fmla="*/ 912693 h 931944"/>
              <a:gd name="connsiteX5" fmla="*/ 1088020 w 1733057"/>
              <a:gd name="connsiteY5" fmla="*/ 930055 h 931944"/>
              <a:gd name="connsiteX6" fmla="*/ 1348450 w 1733057"/>
              <a:gd name="connsiteY6" fmla="*/ 895331 h 931944"/>
              <a:gd name="connsiteX7" fmla="*/ 1650388 w 1733057"/>
              <a:gd name="connsiteY7" fmla="*/ 773132 h 931944"/>
              <a:gd name="connsiteX8" fmla="*/ 1722920 w 1733057"/>
              <a:gd name="connsiteY8" fmla="*/ 605205 h 931944"/>
              <a:gd name="connsiteX9" fmla="*/ 1722920 w 1733057"/>
              <a:gd name="connsiteY9" fmla="*/ 250943 h 931944"/>
              <a:gd name="connsiteX10" fmla="*/ 1633691 w 1733057"/>
              <a:gd name="connsiteY10" fmla="*/ 115368 h 931944"/>
              <a:gd name="connsiteX11" fmla="*/ 1472689 w 1733057"/>
              <a:gd name="connsiteY11" fmla="*/ 0 h 931944"/>
              <a:gd name="connsiteX0" fmla="*/ 0 w 1733057"/>
              <a:gd name="connsiteY0" fmla="*/ 906905 h 931944"/>
              <a:gd name="connsiteX1" fmla="*/ 46630 w 1733057"/>
              <a:gd name="connsiteY1" fmla="*/ 914400 h 931944"/>
              <a:gd name="connsiteX2" fmla="*/ 115082 w 1733057"/>
              <a:gd name="connsiteY2" fmla="*/ 929723 h 931944"/>
              <a:gd name="connsiteX3" fmla="*/ 251180 w 1733057"/>
              <a:gd name="connsiteY3" fmla="*/ 930054 h 931944"/>
              <a:gd name="connsiteX4" fmla="*/ 364602 w 1733057"/>
              <a:gd name="connsiteY4" fmla="*/ 912693 h 931944"/>
              <a:gd name="connsiteX5" fmla="*/ 1088020 w 1733057"/>
              <a:gd name="connsiteY5" fmla="*/ 930055 h 931944"/>
              <a:gd name="connsiteX6" fmla="*/ 1348450 w 1733057"/>
              <a:gd name="connsiteY6" fmla="*/ 895331 h 931944"/>
              <a:gd name="connsiteX7" fmla="*/ 1650388 w 1733057"/>
              <a:gd name="connsiteY7" fmla="*/ 773132 h 931944"/>
              <a:gd name="connsiteX8" fmla="*/ 1722920 w 1733057"/>
              <a:gd name="connsiteY8" fmla="*/ 605205 h 931944"/>
              <a:gd name="connsiteX9" fmla="*/ 1722920 w 1733057"/>
              <a:gd name="connsiteY9" fmla="*/ 250943 h 931944"/>
              <a:gd name="connsiteX10" fmla="*/ 1633691 w 1733057"/>
              <a:gd name="connsiteY10" fmla="*/ 115368 h 931944"/>
              <a:gd name="connsiteX11" fmla="*/ 1472689 w 1733057"/>
              <a:gd name="connsiteY11" fmla="*/ 0 h 93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3057" h="931944">
                <a:moveTo>
                  <a:pt x="0" y="906905"/>
                </a:moveTo>
                <a:cubicBezTo>
                  <a:pt x="21220" y="905940"/>
                  <a:pt x="27450" y="910597"/>
                  <a:pt x="46630" y="914400"/>
                </a:cubicBezTo>
                <a:cubicBezTo>
                  <a:pt x="65810" y="918203"/>
                  <a:pt x="80990" y="927114"/>
                  <a:pt x="115082" y="929723"/>
                </a:cubicBezTo>
                <a:cubicBezTo>
                  <a:pt x="149174" y="932332"/>
                  <a:pt x="209593" y="932892"/>
                  <a:pt x="251180" y="930054"/>
                </a:cubicBezTo>
                <a:cubicBezTo>
                  <a:pt x="292767" y="927216"/>
                  <a:pt x="225129" y="912693"/>
                  <a:pt x="364602" y="912693"/>
                </a:cubicBezTo>
                <a:cubicBezTo>
                  <a:pt x="504075" y="912693"/>
                  <a:pt x="924045" y="932949"/>
                  <a:pt x="1088020" y="930055"/>
                </a:cubicBezTo>
                <a:cubicBezTo>
                  <a:pt x="1251995" y="927161"/>
                  <a:pt x="1254722" y="921485"/>
                  <a:pt x="1348450" y="895331"/>
                </a:cubicBezTo>
                <a:cubicBezTo>
                  <a:pt x="1442178" y="869177"/>
                  <a:pt x="1587976" y="821486"/>
                  <a:pt x="1650388" y="773132"/>
                </a:cubicBezTo>
                <a:cubicBezTo>
                  <a:pt x="1712800" y="724778"/>
                  <a:pt x="1710831" y="692236"/>
                  <a:pt x="1722920" y="605205"/>
                </a:cubicBezTo>
                <a:cubicBezTo>
                  <a:pt x="1735009" y="518174"/>
                  <a:pt x="1737792" y="332583"/>
                  <a:pt x="1722920" y="250943"/>
                </a:cubicBezTo>
                <a:cubicBezTo>
                  <a:pt x="1708049" y="169304"/>
                  <a:pt x="1675396" y="157192"/>
                  <a:pt x="1633691" y="115368"/>
                </a:cubicBezTo>
                <a:cubicBezTo>
                  <a:pt x="1591986" y="73544"/>
                  <a:pt x="1571375" y="56758"/>
                  <a:pt x="1472689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932" y="500586"/>
            <a:ext cx="5929626" cy="28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8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213" y="304801"/>
            <a:ext cx="2079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Bézier curves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02988" y="4401047"/>
            <a:ext cx="1141012" cy="742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878987" y="0"/>
            <a:ext cx="5723712" cy="5143500"/>
            <a:chOff x="2878987" y="0"/>
            <a:chExt cx="5723712" cy="51435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8987" y="0"/>
              <a:ext cx="5723712" cy="51435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7151" y="1318494"/>
              <a:ext cx="3097146" cy="192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910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Ellipses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49" y="1081377"/>
            <a:ext cx="6327953" cy="26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8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>
                <a:solidFill>
                  <a:schemeClr val="tx2"/>
                </a:solidFill>
              </a:rPr>
              <a:t>Bézier </a:t>
            </a:r>
            <a:r>
              <a:rPr lang="nl-NL" sz="2700" b="1" smtClean="0">
                <a:solidFill>
                  <a:schemeClr val="tx2"/>
                </a:solidFill>
              </a:rPr>
              <a:t>curves in</a:t>
            </a:r>
            <a:r>
              <a:rPr lang="nl-NL" sz="2700" b="1" smtClean="0">
                <a:solidFill>
                  <a:schemeClr val="tx2"/>
                </a:solidFill>
                <a:latin typeface="+mj-lt"/>
              </a:rPr>
              <a:t>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8" y="1057534"/>
            <a:ext cx="6393495" cy="26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6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>
                <a:solidFill>
                  <a:schemeClr val="tx2"/>
                </a:solidFill>
              </a:rPr>
              <a:t>Bézier curves</a:t>
            </a:r>
            <a:r>
              <a:rPr lang="nl-NL" sz="2700" b="1" smtClean="0">
                <a:solidFill>
                  <a:schemeClr val="tx2"/>
                </a:solidFill>
                <a:latin typeface="+mj-lt"/>
              </a:rPr>
              <a:t>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9" y="1203960"/>
            <a:ext cx="3876606" cy="21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Mathematics of Bézier curves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4380" y="1037590"/>
            <a:ext cx="5420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Algebra:</a:t>
            </a:r>
          </a:p>
          <a:p>
            <a:pPr lvl="1"/>
            <a:r>
              <a:rPr lang="nl-NL" dirty="0" err="1" smtClean="0">
                <a:solidFill>
                  <a:schemeClr val="bg1"/>
                </a:solidFill>
              </a:rPr>
              <a:t>interpolation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Geometry: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nchor points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ontrol points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Computation: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 </a:t>
            </a:r>
            <a:r>
              <a:rPr lang="en-US" dirty="0" err="1" smtClean="0">
                <a:solidFill>
                  <a:schemeClr val="bg1"/>
                </a:solidFill>
              </a:rPr>
              <a:t>Casteljau’s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algorithm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Calculus: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Tangent properties</a:t>
            </a:r>
          </a:p>
        </p:txBody>
      </p:sp>
    </p:spTree>
    <p:extLst>
      <p:ext uri="{BB962C8B-B14F-4D97-AF65-F5344CB8AC3E}">
        <p14:creationId xmlns:p14="http://schemas.microsoft.com/office/powerpoint/2010/main" val="29456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Interpolation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720953" y="3875837"/>
            <a:ext cx="118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(0) = x</a:t>
            </a:r>
            <a:r>
              <a:rPr lang="en-US" baseline="-25000" dirty="0" smtClean="0"/>
              <a:t>0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>
            <a:off x="4610910" y="3912931"/>
            <a:ext cx="111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</a:t>
            </a:r>
            <a:r>
              <a:rPr lang="en-US" baseline="-25000" smtClean="0"/>
              <a:t>1</a:t>
            </a:r>
            <a:r>
              <a:rPr lang="en-US" smtClean="0"/>
              <a:t>= x(1)</a:t>
            </a:r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447136" y="4233670"/>
            <a:ext cx="92103" cy="10972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6" name="Straight Connector 75"/>
          <p:cNvCxnSpPr/>
          <p:nvPr/>
        </p:nvCxnSpPr>
        <p:spPr>
          <a:xfrm>
            <a:off x="1491000" y="4287815"/>
            <a:ext cx="3275785" cy="1902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508100" y="4225720"/>
            <a:ext cx="128420" cy="1405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611188" y="1167594"/>
            <a:ext cx="8532812" cy="1727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ssume two numbers, 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x</a:t>
            </a:r>
            <a:r>
              <a:rPr lang="en-US" sz="2000" baseline="-25000" dirty="0" smtClean="0"/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</a:t>
            </a:r>
            <a:r>
              <a:rPr lang="en-US" sz="2000" dirty="0" smtClean="0"/>
              <a:t>he number in the middle is (50% of 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) + (50% of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sz="2000" dirty="0" smtClean="0"/>
              <a:t>ore general x(</a:t>
            </a:r>
            <a:r>
              <a:rPr lang="en-US" sz="2000" i="1" dirty="0" smtClean="0"/>
              <a:t>t</a:t>
            </a:r>
            <a:r>
              <a:rPr lang="en-US" sz="2000" dirty="0" smtClean="0"/>
              <a:t>) = ( 1-</a:t>
            </a:r>
            <a:r>
              <a:rPr lang="en-US" sz="2000" i="1" dirty="0" smtClean="0"/>
              <a:t>t </a:t>
            </a:r>
            <a:r>
              <a:rPr lang="en-US" sz="2000" dirty="0" smtClean="0"/>
              <a:t>).x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+ </a:t>
            </a:r>
            <a:r>
              <a:rPr lang="en-US" sz="2000" i="1" dirty="0" smtClean="0"/>
              <a:t>t.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f </a:t>
            </a:r>
            <a:r>
              <a:rPr lang="en-US" sz="2000" i="1" dirty="0"/>
              <a:t>t</a:t>
            </a:r>
            <a:r>
              <a:rPr lang="en-US" sz="2000" dirty="0"/>
              <a:t> runs from 0 </a:t>
            </a:r>
            <a:r>
              <a:rPr lang="en-US" sz="2000" dirty="0" smtClean="0"/>
              <a:t>to </a:t>
            </a:r>
            <a:r>
              <a:rPr lang="en-US" sz="2000" dirty="0"/>
              <a:t>1 then we get all values  x</a:t>
            </a:r>
            <a:r>
              <a:rPr lang="en-US" sz="2000" baseline="-25000" dirty="0"/>
              <a:t>0</a:t>
            </a:r>
            <a:r>
              <a:rPr lang="en-US" sz="2000" dirty="0"/>
              <a:t> </a:t>
            </a:r>
            <a:r>
              <a:rPr lang="en-US" sz="2000" dirty="0" smtClean="0"/>
              <a:t>≤ x(</a:t>
            </a:r>
            <a:r>
              <a:rPr lang="en-US" sz="2000" i="1" dirty="0" smtClean="0"/>
              <a:t>t</a:t>
            </a:r>
            <a:r>
              <a:rPr lang="en-US" sz="2000" dirty="0" smtClean="0"/>
              <a:t>) </a:t>
            </a:r>
            <a:r>
              <a:rPr lang="en-US" sz="2000" dirty="0"/>
              <a:t>≤ 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think of </a:t>
            </a:r>
            <a:r>
              <a:rPr lang="en-US" sz="2000" i="1" dirty="0" smtClean="0"/>
              <a:t>t</a:t>
            </a:r>
            <a:r>
              <a:rPr lang="en-US" sz="2000" dirty="0" smtClean="0"/>
              <a:t> as a percentage of a path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e.g. having taken 33.3% of the path from 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to x</a:t>
            </a:r>
            <a:r>
              <a:rPr lang="en-US" sz="2000" baseline="-25000" dirty="0" smtClean="0"/>
              <a:t>1 </a:t>
            </a:r>
            <a:r>
              <a:rPr lang="en-US" sz="2000" dirty="0" smtClean="0"/>
              <a:t>(on a number line)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54548" y="389686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(⅓)</a:t>
            </a:r>
            <a:endParaRPr lang="nl-NL" dirty="0"/>
          </a:p>
        </p:txBody>
      </p:sp>
      <p:sp>
        <p:nvSpPr>
          <p:cNvPr id="38" name="TextBox 37"/>
          <p:cNvSpPr txBox="1"/>
          <p:nvPr/>
        </p:nvSpPr>
        <p:spPr>
          <a:xfrm>
            <a:off x="3364640" y="389203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(⅔)</a:t>
            </a:r>
            <a:endParaRPr lang="nl-NL" dirty="0"/>
          </a:p>
        </p:txBody>
      </p:sp>
      <p:sp>
        <p:nvSpPr>
          <p:cNvPr id="17" name="Oval 16"/>
          <p:cNvSpPr/>
          <p:nvPr/>
        </p:nvSpPr>
        <p:spPr>
          <a:xfrm>
            <a:off x="4716116" y="4256530"/>
            <a:ext cx="92103" cy="10972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l 19"/>
          <p:cNvSpPr/>
          <p:nvPr/>
        </p:nvSpPr>
        <p:spPr>
          <a:xfrm>
            <a:off x="3590140" y="4233340"/>
            <a:ext cx="128420" cy="1405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0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Interpolation</a:t>
            </a:r>
            <a:r>
              <a:rPr lang="nl-NL" dirty="0" smtClean="0"/>
              <a:t> </a:t>
            </a:r>
            <a:r>
              <a:rPr lang="nl-NL" dirty="0" smtClean="0"/>
              <a:t>in 2D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75260" y="3502457"/>
            <a:ext cx="118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P(0) = P</a:t>
            </a:r>
            <a:r>
              <a:rPr lang="en-US" baseline="-25000" dirty="0" smtClean="0"/>
              <a:t>0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>
            <a:off x="3766658" y="4306304"/>
            <a:ext cx="1113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= P(1)</a:t>
            </a:r>
            <a:endParaRPr lang="nl-NL" dirty="0"/>
          </a:p>
        </p:txBody>
      </p:sp>
      <p:sp>
        <p:nvSpPr>
          <p:cNvPr id="19" name="Oval 18"/>
          <p:cNvSpPr/>
          <p:nvPr/>
        </p:nvSpPr>
        <p:spPr>
          <a:xfrm>
            <a:off x="3917506" y="4697409"/>
            <a:ext cx="72008" cy="5400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76" name="Straight Connector 75"/>
          <p:cNvCxnSpPr/>
          <p:nvPr/>
        </p:nvCxnSpPr>
        <p:spPr>
          <a:xfrm>
            <a:off x="1144808" y="3753988"/>
            <a:ext cx="2808702" cy="960958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2936524" y="4321798"/>
            <a:ext cx="149576" cy="15876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611188" y="1167594"/>
            <a:ext cx="8532812" cy="1727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ssume two points P</a:t>
            </a:r>
            <a:r>
              <a:rPr lang="en-US" sz="2000" baseline="-25000" dirty="0" smtClean="0"/>
              <a:t>0</a:t>
            </a:r>
            <a:r>
              <a:rPr lang="en-US" sz="2000" dirty="0"/>
              <a:t> </a:t>
            </a:r>
            <a:r>
              <a:rPr lang="en-US" sz="2000" dirty="0" smtClean="0"/>
              <a:t>= (x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,y</a:t>
            </a:r>
            <a:r>
              <a:rPr lang="en-US" sz="2000" baseline="-25000" dirty="0" smtClean="0"/>
              <a:t>0</a:t>
            </a:r>
            <a:r>
              <a:rPr lang="en-US" sz="2000" dirty="0"/>
              <a:t>) and </a:t>
            </a:r>
            <a:r>
              <a:rPr lang="en-US" sz="2000" dirty="0" smtClean="0"/>
              <a:t>P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</a:t>
            </a:r>
            <a:r>
              <a:rPr lang="en-US" sz="2000" dirty="0"/>
              <a:t>= (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,y</a:t>
            </a:r>
            <a:r>
              <a:rPr lang="en-US" sz="2000" baseline="-25000" dirty="0"/>
              <a:t>1</a:t>
            </a:r>
            <a:r>
              <a:rPr lang="en-US" sz="2000" dirty="0" smtClean="0"/>
              <a:t>) 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point in the middle is (50% of P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) + (50% of P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sz="2000" dirty="0" smtClean="0"/>
              <a:t>ore general P(</a:t>
            </a:r>
            <a:r>
              <a:rPr lang="en-US" sz="2000" i="1" dirty="0" smtClean="0"/>
              <a:t>t</a:t>
            </a:r>
            <a:r>
              <a:rPr lang="en-US" sz="2000" dirty="0" smtClean="0"/>
              <a:t>) = (1-</a:t>
            </a:r>
            <a:r>
              <a:rPr lang="en-US" sz="2000" i="1" dirty="0" smtClean="0"/>
              <a:t>t</a:t>
            </a:r>
            <a:r>
              <a:rPr lang="en-US" sz="2000" dirty="0" smtClean="0"/>
              <a:t>).P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+ </a:t>
            </a:r>
            <a:r>
              <a:rPr lang="en-US" sz="2000" i="1" dirty="0" smtClean="0"/>
              <a:t>t.</a:t>
            </a:r>
            <a:r>
              <a:rPr lang="en-US" sz="2000" dirty="0" smtClean="0"/>
              <a:t>P</a:t>
            </a:r>
            <a:r>
              <a:rPr lang="en-US" sz="2000" baseline="-25000" dirty="0" smtClean="0"/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sz="2000" dirty="0" smtClean="0"/>
              <a:t>eaning </a:t>
            </a:r>
            <a:r>
              <a:rPr lang="en-US" sz="2000" dirty="0"/>
              <a:t>P(</a:t>
            </a:r>
            <a:r>
              <a:rPr lang="en-US" sz="2000" i="1" dirty="0"/>
              <a:t>t</a:t>
            </a:r>
            <a:r>
              <a:rPr lang="en-US" sz="2000" dirty="0"/>
              <a:t>) </a:t>
            </a:r>
            <a:r>
              <a:rPr lang="en-US" sz="2000" dirty="0" smtClean="0"/>
              <a:t> = (x(t),y(t))</a:t>
            </a:r>
          </a:p>
          <a:p>
            <a:pPr marL="269875" lvl="1"/>
            <a:r>
              <a:rPr lang="en-US" sz="2000" dirty="0" smtClean="0"/>
              <a:t>  where x(</a:t>
            </a:r>
            <a:r>
              <a:rPr lang="en-US" sz="2000" i="1" dirty="0" smtClean="0"/>
              <a:t>t</a:t>
            </a:r>
            <a:r>
              <a:rPr lang="en-US" sz="2000" dirty="0"/>
              <a:t>) = (1-</a:t>
            </a:r>
            <a:r>
              <a:rPr lang="en-US" sz="2000" i="1" dirty="0"/>
              <a:t>t</a:t>
            </a:r>
            <a:r>
              <a:rPr lang="en-US" sz="2000" dirty="0" smtClean="0"/>
              <a:t>).x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i="1" dirty="0" smtClean="0"/>
              <a:t>t.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</a:p>
          <a:p>
            <a:pPr marL="269875" lvl="1"/>
            <a:r>
              <a:rPr lang="en-US" sz="2000" dirty="0" smtClean="0"/>
              <a:t>       and y(</a:t>
            </a:r>
            <a:r>
              <a:rPr lang="en-US" sz="2000" i="1" dirty="0" smtClean="0"/>
              <a:t>t</a:t>
            </a:r>
            <a:r>
              <a:rPr lang="en-US" sz="2000" dirty="0"/>
              <a:t>) = (1-</a:t>
            </a:r>
            <a:r>
              <a:rPr lang="en-US" sz="2000" i="1" dirty="0"/>
              <a:t>t</a:t>
            </a:r>
            <a:r>
              <a:rPr lang="en-US" sz="2000" dirty="0" smtClean="0"/>
              <a:t>).y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i="1" dirty="0" smtClean="0"/>
              <a:t>t.</a:t>
            </a:r>
            <a:r>
              <a:rPr lang="en-US" sz="2000" dirty="0"/>
              <a:t>y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  <a:p>
            <a:pPr marL="0" indent="0">
              <a:buNone/>
            </a:pPr>
            <a:endParaRPr lang="en-US" sz="20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2092027" y="37560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(⅓)</a:t>
            </a:r>
            <a:endParaRPr lang="nl-NL" dirty="0"/>
          </a:p>
        </p:txBody>
      </p:sp>
      <p:sp>
        <p:nvSpPr>
          <p:cNvPr id="38" name="TextBox 37"/>
          <p:cNvSpPr txBox="1"/>
          <p:nvPr/>
        </p:nvSpPr>
        <p:spPr>
          <a:xfrm>
            <a:off x="2882672" y="403500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(⅔)</a:t>
            </a:r>
            <a:endParaRPr lang="nl-NL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67978" y="3861858"/>
            <a:ext cx="1359659" cy="47076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86305" y="3846891"/>
            <a:ext cx="46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/>
              <a:t>t</a:t>
            </a:r>
            <a:endParaRPr lang="en-US" i="1"/>
          </a:p>
        </p:txBody>
      </p:sp>
      <p:sp>
        <p:nvSpPr>
          <p:cNvPr id="17" name="Oval 16"/>
          <p:cNvSpPr/>
          <p:nvPr/>
        </p:nvSpPr>
        <p:spPr>
          <a:xfrm>
            <a:off x="2029744" y="4009378"/>
            <a:ext cx="149576" cy="15876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Oval 19"/>
          <p:cNvSpPr/>
          <p:nvPr/>
        </p:nvSpPr>
        <p:spPr>
          <a:xfrm>
            <a:off x="1111856" y="3707890"/>
            <a:ext cx="92103" cy="10972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l 20"/>
          <p:cNvSpPr/>
          <p:nvPr/>
        </p:nvSpPr>
        <p:spPr>
          <a:xfrm>
            <a:off x="3923636" y="4660390"/>
            <a:ext cx="92103" cy="109729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20" y="38100"/>
            <a:ext cx="547878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09" y="891540"/>
            <a:ext cx="3065751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3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05377" y="544228"/>
            <a:ext cx="7923213" cy="394448"/>
          </a:xfrm>
        </p:spPr>
        <p:txBody>
          <a:bodyPr/>
          <a:lstStyle/>
          <a:p>
            <a:r>
              <a:rPr lang="en-US" dirty="0" smtClean="0"/>
              <a:t>Resources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454921" y="1130460"/>
            <a:ext cx="8729590" cy="3310413"/>
          </a:xfrm>
        </p:spPr>
        <p:txBody>
          <a:bodyPr/>
          <a:lstStyle/>
          <a:p>
            <a:r>
              <a:rPr lang="nl-NL" altLang="en-US" dirty="0" smtClean="0"/>
              <a:t>Processing3</a:t>
            </a:r>
            <a:r>
              <a:rPr lang="nl-NL" altLang="en-US" dirty="0"/>
              <a:t>, </a:t>
            </a:r>
            <a:r>
              <a:rPr lang="nl-NL" altLang="en-US" dirty="0" err="1"/>
              <a:t>please</a:t>
            </a:r>
            <a:r>
              <a:rPr lang="nl-NL" altLang="en-US" dirty="0"/>
              <a:t> </a:t>
            </a:r>
            <a:r>
              <a:rPr lang="nl-NL" altLang="en-US" dirty="0" err="1"/>
              <a:t>install</a:t>
            </a:r>
            <a:r>
              <a:rPr lang="nl-NL" altLang="en-US" dirty="0"/>
              <a:t> </a:t>
            </a:r>
            <a:r>
              <a:rPr lang="nl-NL" altLang="en-US" dirty="0" err="1"/>
              <a:t>from</a:t>
            </a:r>
            <a:r>
              <a:rPr lang="nl-NL" altLang="en-US" dirty="0"/>
              <a:t> </a:t>
            </a:r>
          </a:p>
          <a:p>
            <a:pPr marL="268287" lvl="1"/>
            <a:r>
              <a:rPr lang="en-US" sz="1600" dirty="0">
                <a:hlinkClick r:id="rId2"/>
              </a:rPr>
              <a:t>https://processing.org/download/</a:t>
            </a:r>
            <a:endParaRPr lang="nl-NL" altLang="en-US" sz="1600" b="1" dirty="0">
              <a:cs typeface="Courier New" pitchFamily="49" charset="0"/>
            </a:endParaRPr>
          </a:p>
          <a:p>
            <a:r>
              <a:rPr lang="nl-NL" altLang="en-US" dirty="0" err="1"/>
              <a:t>Github</a:t>
            </a:r>
            <a:r>
              <a:rPr lang="nl-NL" altLang="en-US" dirty="0"/>
              <a:t>, </a:t>
            </a:r>
            <a:r>
              <a:rPr lang="nl-NL" altLang="en-US" dirty="0" smtClean="0"/>
              <a:t>digital-</a:t>
            </a:r>
            <a:r>
              <a:rPr lang="nl-NL" altLang="en-US" dirty="0" err="1" smtClean="0"/>
              <a:t>craftmanship’s</a:t>
            </a:r>
            <a:r>
              <a:rPr lang="nl-NL" altLang="en-US" dirty="0" smtClean="0"/>
              <a:t> </a:t>
            </a:r>
            <a:r>
              <a:rPr lang="nl-NL" altLang="en-US" dirty="0" err="1"/>
              <a:t>repository</a:t>
            </a:r>
            <a:r>
              <a:rPr lang="nl-NL" altLang="en-US" dirty="0"/>
              <a:t> GOLDEN-RATIO</a:t>
            </a:r>
          </a:p>
          <a:p>
            <a:pPr marL="554037" lvl="1" indent="-285750"/>
            <a:r>
              <a:rPr lang="nl-NL" altLang="en-US" sz="1600" dirty="0" err="1"/>
              <a:t>this</a:t>
            </a:r>
            <a:r>
              <a:rPr lang="nl-NL" altLang="en-US" sz="1600" dirty="0"/>
              <a:t> </a:t>
            </a:r>
            <a:r>
              <a:rPr lang="nl-NL" altLang="en-US" sz="1600" dirty="0" err="1"/>
              <a:t>powerpoint</a:t>
            </a:r>
            <a:r>
              <a:rPr lang="nl-NL" altLang="en-US" sz="1600" dirty="0"/>
              <a:t> (.</a:t>
            </a:r>
            <a:r>
              <a:rPr lang="nl-NL" altLang="en-US" sz="1600" dirty="0" err="1"/>
              <a:t>pptx</a:t>
            </a:r>
            <a:r>
              <a:rPr lang="nl-NL" altLang="en-US" sz="1600" dirty="0"/>
              <a:t>)</a:t>
            </a:r>
          </a:p>
          <a:p>
            <a:pPr marL="554037" lvl="1" indent="-285750"/>
            <a:r>
              <a:rPr lang="nl-NL" altLang="en-US" sz="1600" dirty="0" err="1" smtClean="0"/>
              <a:t>bezier.pde</a:t>
            </a:r>
            <a:endParaRPr lang="nl-NL" altLang="en-US" sz="1600" dirty="0"/>
          </a:p>
          <a:p>
            <a:pPr marL="554037" lvl="1" indent="-285750"/>
            <a:r>
              <a:rPr lang="nl-NL" altLang="en-US" sz="1600" dirty="0" err="1" smtClean="0"/>
              <a:t>newBezierLab.pde</a:t>
            </a:r>
            <a:endParaRPr lang="nl-NL" altLang="en-US" sz="1600" dirty="0"/>
          </a:p>
          <a:p>
            <a:pPr marL="554037" lvl="1" indent="-285750"/>
            <a:r>
              <a:rPr lang="nl-NL" alt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github.com/digital-</a:t>
            </a:r>
            <a:r>
              <a:rPr lang="nl-NL" altLang="en-US" sz="16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craftsmanship</a:t>
            </a:r>
            <a:r>
              <a:rPr lang="nl-NL" alt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/GOLDEN-RATIO/tree/master/DAY4-BEZIER-CURVES</a:t>
            </a:r>
            <a:endParaRPr lang="nl-NL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nl-NL" altLang="en-US" dirty="0" err="1" smtClean="0"/>
              <a:t>External</a:t>
            </a:r>
            <a:r>
              <a:rPr lang="nl-NL" altLang="en-US" dirty="0" smtClean="0"/>
              <a:t> link</a:t>
            </a:r>
          </a:p>
          <a:p>
            <a:pPr marL="202500" lvl="3" indent="0">
              <a:buNone/>
            </a:pPr>
            <a:r>
              <a:rPr lang="en-US" sz="1450" dirty="0" smtClean="0">
                <a:hlinkClick r:id="rId3"/>
              </a:rPr>
              <a:t>en.wikipedia.org/wiki/</a:t>
            </a:r>
            <a:r>
              <a:rPr lang="en-US" sz="1450" dirty="0" err="1" smtClean="0">
                <a:hlinkClick r:id="rId3"/>
              </a:rPr>
              <a:t>Bézier_curve</a:t>
            </a:r>
            <a:endParaRPr lang="nl-NL" sz="1450" spc="-1" dirty="0">
              <a:solidFill>
                <a:srgbClr val="101073"/>
              </a:solidFill>
            </a:endParaRPr>
          </a:p>
          <a:p>
            <a:pPr marL="269875" lvl="1"/>
            <a:endParaRPr lang="nl-NL" alt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2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4465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Anchor points </a:t>
            </a:r>
            <a:r>
              <a:rPr lang="nl-NL" dirty="0" err="1" smtClean="0"/>
              <a:t>and</a:t>
            </a:r>
            <a:r>
              <a:rPr lang="nl-NL" dirty="0" smtClean="0"/>
              <a:t> control points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896" y="1125204"/>
            <a:ext cx="7163504" cy="35653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one segment defined by </a:t>
            </a:r>
            <a:r>
              <a:rPr lang="en-US" sz="2000" dirty="0"/>
              <a:t>4</a:t>
            </a:r>
            <a:r>
              <a:rPr lang="en-US" sz="2000" dirty="0" smtClean="0"/>
              <a:t> 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between P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P</a:t>
            </a:r>
            <a:r>
              <a:rPr lang="en-US" sz="2000" baseline="-25000" dirty="0"/>
              <a:t>3</a:t>
            </a:r>
            <a:r>
              <a:rPr lang="en-US" sz="2000" dirty="0" smtClean="0"/>
              <a:t>, the parameter </a:t>
            </a:r>
            <a:r>
              <a:rPr lang="en-US" sz="2000" i="1" dirty="0" smtClean="0"/>
              <a:t>t</a:t>
            </a:r>
            <a:r>
              <a:rPr lang="en-US" sz="2000" dirty="0" smtClean="0"/>
              <a:t> runs from 0 to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point P(</a:t>
            </a:r>
            <a:r>
              <a:rPr lang="en-US" sz="2000" i="1" dirty="0" smtClean="0"/>
              <a:t>t</a:t>
            </a:r>
            <a:r>
              <a:rPr lang="en-US" sz="2000" dirty="0" smtClean="0"/>
              <a:t>) is a weighted average of P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,P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,P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,P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</a:t>
            </a:r>
            <a:endParaRPr lang="en-US" sz="2000" baseline="-250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P = (1- </a:t>
            </a:r>
            <a:r>
              <a:rPr lang="en-US" sz="2000" i="1" dirty="0" smtClean="0"/>
              <a:t>t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P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+ 3(1- </a:t>
            </a:r>
            <a:r>
              <a:rPr lang="en-US" sz="2000" i="1" dirty="0" smtClean="0"/>
              <a:t>t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</a:t>
            </a:r>
            <a:r>
              <a:rPr lang="en-US" sz="2000" i="1" dirty="0" smtClean="0"/>
              <a:t>t</a:t>
            </a:r>
            <a:r>
              <a:rPr lang="en-US" sz="2000" i="1" baseline="-25000" dirty="0" smtClean="0"/>
              <a:t> </a:t>
            </a:r>
            <a:r>
              <a:rPr lang="en-US" sz="2000" dirty="0" smtClean="0"/>
              <a:t>P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+ 3(1- </a:t>
            </a:r>
            <a:r>
              <a:rPr lang="en-US" sz="2000" i="1" dirty="0" smtClean="0"/>
              <a:t>t</a:t>
            </a:r>
            <a:r>
              <a:rPr lang="en-US" sz="2000" dirty="0" smtClean="0"/>
              <a:t>)</a:t>
            </a:r>
            <a:r>
              <a:rPr lang="en-US" sz="2000" i="1" dirty="0" smtClean="0"/>
              <a:t>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P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+ </a:t>
            </a:r>
            <a:r>
              <a:rPr lang="en-US" sz="2000" i="1" dirty="0" smtClean="0"/>
              <a:t>t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P</a:t>
            </a:r>
            <a:r>
              <a:rPr lang="en-US" sz="2000" baseline="-25000" dirty="0" smtClean="0"/>
              <a:t>3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baseline="-25000" dirty="0" smtClean="0"/>
          </a:p>
          <a:p>
            <a:pPr lvl="1"/>
            <a:endParaRPr lang="en-US" sz="1800" dirty="0" smtClean="0"/>
          </a:p>
        </p:txBody>
      </p:sp>
      <p:sp>
        <p:nvSpPr>
          <p:cNvPr id="18" name="Oval 17"/>
          <p:cNvSpPr/>
          <p:nvPr/>
        </p:nvSpPr>
        <p:spPr>
          <a:xfrm>
            <a:off x="1147104" y="3111810"/>
            <a:ext cx="72008" cy="5400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/>
          <p:cNvSpPr txBox="1"/>
          <p:nvPr/>
        </p:nvSpPr>
        <p:spPr>
          <a:xfrm>
            <a:off x="808152" y="281653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endParaRPr lang="nl-NL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5872" y="3111810"/>
            <a:ext cx="22860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val 16"/>
          <p:cNvSpPr/>
          <p:nvPr/>
        </p:nvSpPr>
        <p:spPr>
          <a:xfrm>
            <a:off x="1857304" y="3867894"/>
            <a:ext cx="72008" cy="5400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/>
          <p:cNvSpPr/>
          <p:nvPr/>
        </p:nvSpPr>
        <p:spPr>
          <a:xfrm>
            <a:off x="4134264" y="2963295"/>
            <a:ext cx="72008" cy="5400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/>
          <p:cNvSpPr txBox="1"/>
          <p:nvPr/>
        </p:nvSpPr>
        <p:spPr>
          <a:xfrm>
            <a:off x="1695872" y="390425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</a:t>
            </a:r>
            <a:r>
              <a:rPr lang="en-US" baseline="-25000" smtClean="0"/>
              <a:t>0</a:t>
            </a:r>
            <a:endParaRPr lang="nl-NL"/>
          </a:p>
        </p:txBody>
      </p:sp>
      <p:sp>
        <p:nvSpPr>
          <p:cNvPr id="23" name="TextBox 22"/>
          <p:cNvSpPr txBox="1"/>
          <p:nvPr/>
        </p:nvSpPr>
        <p:spPr>
          <a:xfrm>
            <a:off x="4216152" y="28622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</a:t>
            </a:r>
            <a:r>
              <a:rPr lang="en-US" baseline="-25000" smtClean="0"/>
              <a:t>2</a:t>
            </a:r>
            <a:endParaRPr lang="nl-NL"/>
          </a:p>
        </p:txBody>
      </p:sp>
      <p:sp>
        <p:nvSpPr>
          <p:cNvPr id="20" name="Oval 19"/>
          <p:cNvSpPr/>
          <p:nvPr/>
        </p:nvSpPr>
        <p:spPr>
          <a:xfrm>
            <a:off x="3811400" y="3867894"/>
            <a:ext cx="72008" cy="54006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3640088" y="3914931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</a:t>
            </a:r>
            <a:r>
              <a:rPr lang="en-US" baseline="-25000" smtClean="0"/>
              <a:t>3</a:t>
            </a:r>
            <a:endParaRPr lang="nl-NL"/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1190626" y="3154570"/>
            <a:ext cx="695324" cy="7358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" idx="7"/>
            <a:endCxn id="19" idx="4"/>
          </p:cNvCxnSpPr>
          <p:nvPr/>
        </p:nvCxnSpPr>
        <p:spPr>
          <a:xfrm flipV="1">
            <a:off x="3872864" y="3017301"/>
            <a:ext cx="297405" cy="85850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9" idx="6"/>
          </p:cNvCxnSpPr>
          <p:nvPr/>
        </p:nvCxnSpPr>
        <p:spPr>
          <a:xfrm flipV="1">
            <a:off x="1190625" y="2990298"/>
            <a:ext cx="3015647" cy="1428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1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continued at the </a:t>
            </a:r>
            <a:r>
              <a:rPr lang="en-US" dirty="0" err="1" smtClean="0"/>
              <a:t>lightboard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7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nl-NL" smtClean="0"/>
              <a:t>PAGE </a:t>
            </a:r>
            <a:fld id="{EB532726-C744-459F-97FD-2F7EC5FAEA58}" type="slidenum">
              <a:rPr lang="nl-NL" smtClean="0"/>
              <a:pPr/>
              <a:t>22</a:t>
            </a:fld>
            <a:endParaRPr lang="nl-NL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50" y="4461960"/>
            <a:ext cx="9018650" cy="68154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12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626912"/>
              </p:ext>
            </p:extLst>
          </p:nvPr>
        </p:nvGraphicFramePr>
        <p:xfrm>
          <a:off x="1957405" y="68580"/>
          <a:ext cx="6567486" cy="531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4" imgW="12266640" imgH="9574560" progId="Photoshop.Image.13">
                  <p:embed/>
                </p:oleObj>
              </mc:Choice>
              <mc:Fallback>
                <p:oleObj name="Image" r:id="rId4" imgW="12266640" imgH="9574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7405" y="68580"/>
                        <a:ext cx="6567486" cy="531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36868" y="146685"/>
            <a:ext cx="8024812" cy="691754"/>
          </a:xfrm>
        </p:spPr>
        <p:txBody>
          <a:bodyPr/>
          <a:lstStyle/>
          <a:p>
            <a:r>
              <a:rPr lang="en-US" dirty="0" smtClean="0"/>
              <a:t>Tangent</a:t>
            </a:r>
            <a:br>
              <a:rPr lang="en-US" dirty="0" smtClean="0"/>
            </a:br>
            <a:r>
              <a:rPr lang="en-US" dirty="0"/>
              <a:t>p</a:t>
            </a:r>
            <a:r>
              <a:rPr lang="en-US" dirty="0" smtClean="0"/>
              <a:t>roperties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22936" y="4677984"/>
            <a:ext cx="28803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in Processing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542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7" indent="-285750"/>
            <a:r>
              <a:rPr lang="nl-NL" altLang="en-US" sz="2000" smtClean="0">
                <a:solidFill>
                  <a:schemeClr val="bg1"/>
                </a:solidFill>
              </a:rPr>
              <a:t>Bézier polynomial</a:t>
            </a:r>
            <a:endParaRPr lang="nl-NL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7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399" y="152400"/>
            <a:ext cx="8893216" cy="1045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5133373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82901" y="0"/>
            <a:ext cx="416109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317500"/>
            <a:ext cx="3956439" cy="41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399" y="152400"/>
            <a:ext cx="8893216" cy="1045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5133373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82901" y="0"/>
            <a:ext cx="416109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615"/>
            <a:ext cx="9144000" cy="4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399" y="152400"/>
            <a:ext cx="8893216" cy="1045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5133373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82901" y="0"/>
            <a:ext cx="416109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59" y="0"/>
            <a:ext cx="73642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399" y="152400"/>
            <a:ext cx="8893216" cy="1045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5133373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82901" y="0"/>
            <a:ext cx="416109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57150"/>
            <a:ext cx="7838585" cy="46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399" y="152400"/>
            <a:ext cx="8893216" cy="1045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5133373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82901" y="0"/>
            <a:ext cx="4161099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6" y="0"/>
            <a:ext cx="7531107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4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vie (4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8125" y="1422104"/>
            <a:ext cx="3047409" cy="228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Shape 3"/>
          <p:cNvSpPr txBox="1"/>
          <p:nvPr/>
        </p:nvSpPr>
        <p:spPr>
          <a:xfrm>
            <a:off x="647999" y="1440000"/>
            <a:ext cx="1917779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600" spc="-1" smtClean="0">
                <a:latin typeface="Arial"/>
              </a:rPr>
              <a:t>French Curves (actually not Bézier, used in pre-Bézier era)</a:t>
            </a:r>
            <a:endParaRPr lang="nl-NL" sz="1600" b="0" strike="noStrike" spc="-1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5828" y="4341494"/>
            <a:ext cx="485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mtClean="0">
                <a:solidFill>
                  <a:srgbClr val="7030A0"/>
                </a:solidFill>
              </a:rPr>
              <a:t>Source: file Krzywiki.jpg by Radomil, Wikimedia</a:t>
            </a:r>
            <a:endParaRPr lang="en-US" sz="900">
              <a:solidFill>
                <a:srgbClr val="7030A0"/>
              </a:solidFill>
            </a:endParaRPr>
          </a:p>
          <a:p>
            <a:endParaRPr lang="en-US" sz="900">
              <a:solidFill>
                <a:srgbClr val="7030A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81" y="530497"/>
            <a:ext cx="5318760" cy="384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66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and reflection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738610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err="1" smtClean="0">
                <a:solidFill>
                  <a:schemeClr val="bg1"/>
                </a:solidFill>
              </a:rPr>
              <a:t>Bézier</a:t>
            </a:r>
            <a:r>
              <a:rPr lang="en-US" sz="1900" dirty="0" smtClean="0">
                <a:solidFill>
                  <a:schemeClr val="bg1"/>
                </a:solidFill>
              </a:rPr>
              <a:t> curve is just one example of “spline”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t</a:t>
            </a:r>
            <a:r>
              <a:rPr lang="en-US" sz="1900" dirty="0" smtClean="0">
                <a:solidFill>
                  <a:schemeClr val="bg1"/>
                </a:solidFill>
              </a:rPr>
              <a:t>he formula is based on a simple polynomial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it empowers you to make your own CAD tools</a:t>
            </a:r>
          </a:p>
          <a:p>
            <a:endParaRPr lang="en-US" sz="19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p</a:t>
            </a:r>
            <a:r>
              <a:rPr lang="en-US" sz="1900" dirty="0" smtClean="0">
                <a:solidFill>
                  <a:schemeClr val="bg1"/>
                </a:solidFill>
              </a:rPr>
              <a:t>rogramming principles: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dirty="0">
                <a:solidFill>
                  <a:schemeClr val="bg1"/>
                </a:solidFill>
              </a:rPr>
              <a:t>p</a:t>
            </a:r>
            <a:r>
              <a:rPr lang="en-US" sz="1900" dirty="0" smtClean="0">
                <a:solidFill>
                  <a:schemeClr val="bg1"/>
                </a:solidFill>
              </a:rPr>
              <a:t>olynomial coded in function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dirty="0" smtClean="0">
                <a:solidFill>
                  <a:schemeClr val="bg1"/>
                </a:solidFill>
              </a:rPr>
              <a:t>similar interpolation for x and y</a:t>
            </a:r>
            <a:endParaRPr lang="en-US" sz="1900" dirty="0">
              <a:solidFill>
                <a:schemeClr val="bg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900" dirty="0">
                <a:solidFill>
                  <a:schemeClr val="bg1"/>
                </a:solidFill>
              </a:rPr>
              <a:t>a</a:t>
            </a:r>
            <a:r>
              <a:rPr lang="en-US" sz="1900" dirty="0" smtClean="0">
                <a:solidFill>
                  <a:schemeClr val="bg1"/>
                </a:solidFill>
              </a:rPr>
              <a:t>pproximate curve with for loop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dirty="0">
                <a:solidFill>
                  <a:schemeClr val="bg1"/>
                </a:solidFill>
              </a:rPr>
              <a:t>d</a:t>
            </a:r>
            <a:r>
              <a:rPr lang="en-US" sz="1900" dirty="0" smtClean="0">
                <a:solidFill>
                  <a:schemeClr val="bg1"/>
                </a:solidFill>
              </a:rPr>
              <a:t>rag and drop anchors, control points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900" dirty="0">
                <a:solidFill>
                  <a:schemeClr val="bg1"/>
                </a:solidFill>
              </a:rPr>
              <a:t>d</a:t>
            </a:r>
            <a:r>
              <a:rPr lang="en-US" sz="1900" dirty="0" smtClean="0">
                <a:solidFill>
                  <a:schemeClr val="bg1"/>
                </a:solidFill>
              </a:rPr>
              <a:t>ynamic typography: one more </a:t>
            </a:r>
            <a:r>
              <a:rPr lang="nl-NL" sz="1900" dirty="0" err="1" smtClean="0">
                <a:solidFill>
                  <a:schemeClr val="bg1"/>
                </a:solidFill>
              </a:rPr>
              <a:t>example</a:t>
            </a:r>
            <a:endParaRPr lang="en-US" sz="19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wBezierLab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3600" y="74295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962314" y="4480560"/>
            <a:ext cx="1181686" cy="662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3385"/>
            <a:ext cx="8900160" cy="392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6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ewBezierLab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3600" y="74295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8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Shape 3"/>
          <p:cNvSpPr txBox="1"/>
          <p:nvPr/>
        </p:nvSpPr>
        <p:spPr>
          <a:xfrm>
            <a:off x="647999" y="1440000"/>
            <a:ext cx="1917779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600" spc="-1" smtClean="0">
                <a:latin typeface="Arial"/>
              </a:rPr>
              <a:t>Citroen DS19 (1955-1975)</a:t>
            </a:r>
            <a:endParaRPr lang="nl-NL" sz="1600" spc="-1">
              <a:latin typeface="Arial"/>
            </a:endParaRPr>
          </a:p>
          <a:p>
            <a:endParaRPr lang="nl-NL" sz="1600" b="0" strike="noStrike" spc="-1">
              <a:latin typeface="Arial"/>
            </a:endParaRPr>
          </a:p>
        </p:txBody>
      </p:sp>
      <p:sp>
        <p:nvSpPr>
          <p:cNvPr id="10" name="TextShape 4"/>
          <p:cNvSpPr txBox="1"/>
          <p:nvPr/>
        </p:nvSpPr>
        <p:spPr>
          <a:xfrm>
            <a:off x="567550" y="4135001"/>
            <a:ext cx="1953778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000" spc="-1" smtClean="0">
                <a:solidFill>
                  <a:srgbClr val="7030A0"/>
                </a:solidFill>
              </a:rPr>
              <a:t>Image by </a:t>
            </a:r>
            <a:r>
              <a:rPr lang="en-US" sz="1000" smtClean="0">
                <a:solidFill>
                  <a:srgbClr val="7030A0"/>
                </a:solidFill>
              </a:rPr>
              <a:t>Klugschnacker, Wikimedia</a:t>
            </a:r>
            <a:endParaRPr lang="nl-NL" sz="1000" b="0" strike="noStrike" spc="-1">
              <a:solidFill>
                <a:srgbClr val="7030A0"/>
              </a:solidFill>
            </a:endParaRPr>
          </a:p>
        </p:txBody>
      </p:sp>
      <p:pic>
        <p:nvPicPr>
          <p:cNvPr id="9218" name="Picture 2" descr="Bornholm Rundt 2012 (2012-07-08), by Klugschnacker modifi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549" y="589370"/>
            <a:ext cx="5488523" cy="30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Shape 3"/>
          <p:cNvSpPr txBox="1"/>
          <p:nvPr/>
        </p:nvSpPr>
        <p:spPr>
          <a:xfrm>
            <a:off x="647999" y="1440000"/>
            <a:ext cx="1917779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600" spc="-1" smtClean="0">
                <a:latin typeface="Arial"/>
              </a:rPr>
              <a:t>Artwork by Pierre Bézier, 1997</a:t>
            </a:r>
            <a:endParaRPr lang="nl-NL" sz="1600" spc="-1">
              <a:latin typeface="Arial"/>
            </a:endParaRPr>
          </a:p>
          <a:p>
            <a:endParaRPr lang="nl-NL" sz="1600" b="0" strike="noStrike" spc="-1">
              <a:latin typeface="Arial"/>
            </a:endParaRPr>
          </a:p>
        </p:txBody>
      </p:sp>
      <p:sp>
        <p:nvSpPr>
          <p:cNvPr id="10" name="TextShape 4"/>
          <p:cNvSpPr txBox="1"/>
          <p:nvPr/>
        </p:nvSpPr>
        <p:spPr>
          <a:xfrm>
            <a:off x="577792" y="4191533"/>
            <a:ext cx="1877200" cy="45666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900" spc="-1" dirty="0" err="1" smtClean="0">
                <a:solidFill>
                  <a:srgbClr val="7030A0"/>
                </a:solidFill>
              </a:rPr>
              <a:t>Source:people.eecs.berkeley.edu</a:t>
            </a:r>
            <a:r>
              <a:rPr lang="nl-NL" sz="900" spc="-1" dirty="0">
                <a:solidFill>
                  <a:srgbClr val="7030A0"/>
                </a:solidFill>
              </a:rPr>
              <a:t>/~</a:t>
            </a:r>
            <a:r>
              <a:rPr lang="nl-NL" sz="900" spc="-1" dirty="0" err="1">
                <a:solidFill>
                  <a:srgbClr val="7030A0"/>
                </a:solidFill>
              </a:rPr>
              <a:t>barsky</a:t>
            </a:r>
            <a:r>
              <a:rPr lang="nl-NL" sz="900" spc="-1" dirty="0">
                <a:solidFill>
                  <a:srgbClr val="7030A0"/>
                </a:solidFill>
              </a:rPr>
              <a:t>/</a:t>
            </a:r>
            <a:r>
              <a:rPr lang="nl-NL" sz="900" spc="-1" dirty="0" err="1">
                <a:solidFill>
                  <a:srgbClr val="7030A0"/>
                </a:solidFill>
              </a:rPr>
              <a:t>Gifs</a:t>
            </a:r>
            <a:r>
              <a:rPr lang="nl-NL" sz="900" spc="-1" dirty="0">
                <a:solidFill>
                  <a:srgbClr val="7030A0"/>
                </a:solidFill>
              </a:rPr>
              <a:t>/bezier.html</a:t>
            </a:r>
            <a:endParaRPr lang="nl-NL" sz="900" b="0" strike="noStrike" spc="-1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98" y="-20119"/>
            <a:ext cx="33041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6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Shape 3"/>
          <p:cNvSpPr txBox="1"/>
          <p:nvPr/>
        </p:nvSpPr>
        <p:spPr>
          <a:xfrm>
            <a:off x="647999" y="1440000"/>
            <a:ext cx="1917779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nl-NL" sz="1600" b="0" strike="noStrike" spc="-1" smtClean="0">
                <a:latin typeface="Arial"/>
              </a:rPr>
              <a:t>“Oneliners” by Caro van Kessel,</a:t>
            </a:r>
            <a:endParaRPr lang="nl-NL" sz="1600" b="0" strike="noStrike" spc="-1">
              <a:latin typeface="Arial"/>
            </a:endParaRPr>
          </a:p>
          <a:p>
            <a:r>
              <a:rPr lang="nl-NL" sz="1600" spc="-1" smtClean="0">
                <a:latin typeface="Arial"/>
              </a:rPr>
              <a:t>TU/e Master class Golden Ratio and Generative Arts</a:t>
            </a:r>
            <a:r>
              <a:rPr lang="nl-NL" sz="1600" b="0" strike="noStrike" spc="-1" smtClean="0">
                <a:latin typeface="Arial"/>
              </a:rPr>
              <a:t>, </a:t>
            </a:r>
            <a:r>
              <a:rPr lang="nl-NL" sz="1600" spc="-1" smtClean="0">
                <a:latin typeface="Arial"/>
              </a:rPr>
              <a:t>2017</a:t>
            </a:r>
            <a:endParaRPr lang="nl-NL" sz="1600" b="0" strike="noStrike" spc="-1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86" y="520766"/>
            <a:ext cx="4789014" cy="37082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42370" y="514651"/>
            <a:ext cx="4795130" cy="3714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4115" y="4292829"/>
            <a:ext cx="404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mtClean="0">
                <a:solidFill>
                  <a:srgbClr val="7030A0"/>
                </a:solidFill>
              </a:rPr>
              <a:t>Citation: </a:t>
            </a:r>
            <a:r>
              <a:rPr lang="en-US" sz="700">
                <a:solidFill>
                  <a:srgbClr val="7030A0"/>
                </a:solidFill>
              </a:rPr>
              <a:t>Feijs, L., Hu, J., Funk, M., Goevaerts, M., Keusters, T., &amp; Van Kessel, C. (2017). Constructing Mini-tools for Tessellations. In </a:t>
            </a:r>
            <a:r>
              <a:rPr lang="en-US" sz="700" i="1">
                <a:solidFill>
                  <a:srgbClr val="7030A0"/>
                </a:solidFill>
              </a:rPr>
              <a:t>Bridges 2017 Conference Proceedings</a:t>
            </a:r>
            <a:r>
              <a:rPr lang="en-US" sz="700">
                <a:solidFill>
                  <a:srgbClr val="7030A0"/>
                </a:solidFill>
              </a:rPr>
              <a:t> (pp. 395-398). Tessellations Publishing.</a:t>
            </a:r>
            <a:r>
              <a:rPr lang="en-US" sz="700" smtClean="0">
                <a:solidFill>
                  <a:srgbClr val="7030A0"/>
                </a:solidFill>
              </a:rPr>
              <a:t> </a:t>
            </a:r>
            <a:endParaRPr lang="en-US" sz="7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01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smtClean="0"/>
              <a:t>Today’s lecture:</a:t>
            </a:r>
            <a:br>
              <a:rPr lang="en-US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12000" y="1228460"/>
            <a:ext cx="6172200" cy="39969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Bézier</a:t>
            </a:r>
            <a:r>
              <a:rPr lang="en-US" sz="2000" dirty="0" smtClean="0"/>
              <a:t> curves </a:t>
            </a:r>
            <a:r>
              <a:rPr lang="en-US" sz="2000" dirty="0"/>
              <a:t>in </a:t>
            </a:r>
            <a:r>
              <a:rPr lang="en-US" sz="2000" dirty="0" smtClean="0"/>
              <a:t>“nature”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US" sz="2000" dirty="0" smtClean="0"/>
              <a:t>athematics of </a:t>
            </a:r>
            <a:r>
              <a:rPr lang="en-US" sz="2000" dirty="0" err="1" smtClean="0"/>
              <a:t>Bézier</a:t>
            </a:r>
            <a:r>
              <a:rPr lang="en-US" sz="2000" dirty="0" smtClean="0"/>
              <a:t>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example</a:t>
            </a:r>
            <a:r>
              <a:rPr lang="en-US" sz="2000" dirty="0"/>
              <a:t>: </a:t>
            </a:r>
            <a:r>
              <a:rPr lang="en-US" sz="2000" dirty="0" err="1" smtClean="0"/>
              <a:t>Bézier</a:t>
            </a:r>
            <a:r>
              <a:rPr lang="en-US" sz="2000" dirty="0" smtClean="0"/>
              <a:t> in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example</a:t>
            </a:r>
            <a:r>
              <a:rPr lang="en-US" sz="2000" dirty="0"/>
              <a:t>: </a:t>
            </a:r>
            <a:r>
              <a:rPr lang="en-US" sz="2000" dirty="0" smtClean="0"/>
              <a:t>dynamic typograph</a:t>
            </a:r>
            <a:r>
              <a:rPr lang="en-US" sz="1800" dirty="0" smtClean="0"/>
              <a:t>y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51177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30499" y="992240"/>
            <a:ext cx="6172200" cy="3996928"/>
          </a:xfrm>
        </p:spPr>
        <p:txBody>
          <a:bodyPr/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z="2000" dirty="0" smtClean="0"/>
              <a:t>The </a:t>
            </a:r>
            <a:r>
              <a:rPr lang="nl-NL" altLang="en-US" sz="2000" dirty="0" err="1" smtClean="0"/>
              <a:t>cars</a:t>
            </a:r>
            <a:r>
              <a:rPr lang="nl-NL" altLang="en-US" sz="2000" dirty="0" smtClean="0"/>
              <a:t> on </a:t>
            </a:r>
            <a:r>
              <a:rPr lang="nl-NL" altLang="en-US" sz="2000" dirty="0" err="1" smtClean="0"/>
              <a:t>our</a:t>
            </a:r>
            <a:r>
              <a:rPr lang="nl-NL" altLang="en-US" sz="2000" dirty="0" smtClean="0"/>
              <a:t> </a:t>
            </a:r>
            <a:r>
              <a:rPr lang="nl-NL" altLang="en-US" sz="2000" dirty="0" err="1" smtClean="0"/>
              <a:t>roads</a:t>
            </a:r>
            <a:endParaRPr lang="nl-NL" altLang="en-US" sz="2000" dirty="0" smtClean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z="2000" dirty="0" err="1" smtClean="0"/>
              <a:t>All</a:t>
            </a:r>
            <a:r>
              <a:rPr lang="nl-NL" altLang="en-US" sz="2000" dirty="0" smtClean="0"/>
              <a:t> </a:t>
            </a:r>
            <a:r>
              <a:rPr lang="nl-NL" altLang="en-US" sz="2000" dirty="0" err="1" smtClean="0"/>
              <a:t>other</a:t>
            </a:r>
            <a:r>
              <a:rPr lang="nl-NL" altLang="en-US" sz="2000" dirty="0" smtClean="0"/>
              <a:t> man-made </a:t>
            </a:r>
            <a:r>
              <a:rPr lang="nl-NL" altLang="en-US" sz="2000" dirty="0" err="1" smtClean="0"/>
              <a:t>objects</a:t>
            </a:r>
            <a:r>
              <a:rPr lang="nl-NL" altLang="en-US" sz="2000" dirty="0" smtClean="0"/>
              <a:t> </a:t>
            </a:r>
            <a:r>
              <a:rPr lang="nl-NL" altLang="en-US" sz="2000" dirty="0" err="1" smtClean="0"/>
              <a:t>around</a:t>
            </a:r>
            <a:r>
              <a:rPr lang="nl-NL" altLang="en-US" sz="2000" dirty="0" smtClean="0"/>
              <a:t> </a:t>
            </a:r>
            <a:r>
              <a:rPr lang="nl-NL" altLang="en-US" sz="2000" dirty="0" err="1" smtClean="0"/>
              <a:t>us</a:t>
            </a:r>
            <a:endParaRPr lang="nl-NL" altLang="en-US" sz="2000" b="1" dirty="0">
              <a:cs typeface="Courier New" pitchFamily="49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z="2000" dirty="0" err="1" smtClean="0"/>
              <a:t>All</a:t>
            </a:r>
            <a:r>
              <a:rPr lang="nl-NL" altLang="en-US" sz="2000" dirty="0" smtClean="0"/>
              <a:t> </a:t>
            </a:r>
            <a:r>
              <a:rPr lang="nl-NL" altLang="en-US" sz="2000" dirty="0" err="1" smtClean="0"/>
              <a:t>the</a:t>
            </a:r>
            <a:r>
              <a:rPr lang="nl-NL" altLang="en-US" sz="2000" dirty="0" smtClean="0"/>
              <a:t> letters of </a:t>
            </a:r>
            <a:r>
              <a:rPr lang="nl-NL" altLang="en-US" sz="2000" dirty="0" err="1" smtClean="0"/>
              <a:t>the</a:t>
            </a:r>
            <a:r>
              <a:rPr lang="nl-NL" altLang="en-US" sz="2000" dirty="0" smtClean="0"/>
              <a:t> </a:t>
            </a:r>
            <a:r>
              <a:rPr lang="nl-NL" altLang="en-US" sz="2000" dirty="0" err="1" smtClean="0"/>
              <a:t>texts</a:t>
            </a:r>
            <a:r>
              <a:rPr lang="nl-NL" altLang="en-US" sz="2000" dirty="0" smtClean="0"/>
              <a:t> on </a:t>
            </a:r>
            <a:r>
              <a:rPr lang="nl-NL" altLang="en-US" sz="2000" dirty="0" err="1" smtClean="0"/>
              <a:t>our</a:t>
            </a:r>
            <a:r>
              <a:rPr lang="nl-NL" altLang="en-US" sz="2000" dirty="0" smtClean="0"/>
              <a:t> computers</a:t>
            </a:r>
            <a:endParaRPr lang="nl-NL" altLang="en-US" sz="2000" dirty="0"/>
          </a:p>
          <a:p>
            <a:pPr eaLnBrk="1" hangingPunct="1"/>
            <a:endParaRPr lang="nl-NL" altLang="en-US" dirty="0"/>
          </a:p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Bézier curves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407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213" y="304801"/>
            <a:ext cx="2079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Bézier curves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49" y="1318494"/>
            <a:ext cx="3097146" cy="192253"/>
          </a:xfrm>
          <a:prstGeom prst="rect">
            <a:avLst/>
          </a:prstGeom>
        </p:spPr>
      </p:pic>
      <p:pic>
        <p:nvPicPr>
          <p:cNvPr id="10242" name="Picture 2" descr="Image result for file in nederl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32" y="500586"/>
            <a:ext cx="5919588" cy="28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01256" y="4079019"/>
            <a:ext cx="286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mtClean="0">
                <a:solidFill>
                  <a:srgbClr val="7030A0"/>
                </a:solidFill>
              </a:rPr>
              <a:t>Source: ZakenBlad (</a:t>
            </a:r>
            <a:r>
              <a:rPr lang="nl-NL" sz="900">
                <a:solidFill>
                  <a:srgbClr val="7030A0"/>
                </a:solidFill>
              </a:rPr>
              <a:t>20 procent meer files in Nederland, ook op Limburgse wegen neemt filezwaarte </a:t>
            </a:r>
            <a:r>
              <a:rPr lang="nl-NL" sz="900" smtClean="0">
                <a:solidFill>
                  <a:srgbClr val="7030A0"/>
                </a:solidFill>
              </a:rPr>
              <a:t>toe</a:t>
            </a:r>
            <a:r>
              <a:rPr lang="en-US" sz="900" smtClean="0">
                <a:solidFill>
                  <a:srgbClr val="7030A0"/>
                </a:solidFill>
              </a:rPr>
              <a:t>)</a:t>
            </a:r>
            <a:endParaRPr lang="nl-NL" sz="900">
              <a:solidFill>
                <a:srgbClr val="7030A0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789498" y="979769"/>
            <a:ext cx="1733057" cy="931944"/>
          </a:xfrm>
          <a:custGeom>
            <a:avLst/>
            <a:gdLst>
              <a:gd name="connsiteX0" fmla="*/ 0 w 1735846"/>
              <a:gd name="connsiteY0" fmla="*/ 914400 h 937832"/>
              <a:gd name="connsiteX1" fmla="*/ 57873 w 1735846"/>
              <a:gd name="connsiteY1" fmla="*/ 914400 h 937832"/>
              <a:gd name="connsiteX2" fmla="*/ 92597 w 1735846"/>
              <a:gd name="connsiteY2" fmla="*/ 925975 h 937832"/>
              <a:gd name="connsiteX3" fmla="*/ 329878 w 1735846"/>
              <a:gd name="connsiteY3" fmla="*/ 937550 h 937832"/>
              <a:gd name="connsiteX4" fmla="*/ 364602 w 1735846"/>
              <a:gd name="connsiteY4" fmla="*/ 920188 h 937832"/>
              <a:gd name="connsiteX5" fmla="*/ 1088020 w 1735846"/>
              <a:gd name="connsiteY5" fmla="*/ 937550 h 937832"/>
              <a:gd name="connsiteX6" fmla="*/ 1348450 w 1735846"/>
              <a:gd name="connsiteY6" fmla="*/ 902826 h 937832"/>
              <a:gd name="connsiteX7" fmla="*/ 1684116 w 1735846"/>
              <a:gd name="connsiteY7" fmla="*/ 758142 h 937832"/>
              <a:gd name="connsiteX8" fmla="*/ 1730415 w 1735846"/>
              <a:gd name="connsiteY8" fmla="*/ 717631 h 937832"/>
              <a:gd name="connsiteX9" fmla="*/ 1730415 w 1735846"/>
              <a:gd name="connsiteY9" fmla="*/ 190983 h 937832"/>
              <a:gd name="connsiteX10" fmla="*/ 1689904 w 1735846"/>
              <a:gd name="connsiteY10" fmla="*/ 167833 h 937832"/>
              <a:gd name="connsiteX11" fmla="*/ 1498921 w 1735846"/>
              <a:gd name="connsiteY11" fmla="*/ 0 h 937832"/>
              <a:gd name="connsiteX0" fmla="*/ 0 w 1735846"/>
              <a:gd name="connsiteY0" fmla="*/ 914400 h 945089"/>
              <a:gd name="connsiteX1" fmla="*/ 57873 w 1735846"/>
              <a:gd name="connsiteY1" fmla="*/ 914400 h 945089"/>
              <a:gd name="connsiteX2" fmla="*/ 92597 w 1735846"/>
              <a:gd name="connsiteY2" fmla="*/ 925975 h 945089"/>
              <a:gd name="connsiteX3" fmla="*/ 303645 w 1735846"/>
              <a:gd name="connsiteY3" fmla="*/ 945045 h 945089"/>
              <a:gd name="connsiteX4" fmla="*/ 364602 w 1735846"/>
              <a:gd name="connsiteY4" fmla="*/ 920188 h 945089"/>
              <a:gd name="connsiteX5" fmla="*/ 1088020 w 1735846"/>
              <a:gd name="connsiteY5" fmla="*/ 937550 h 945089"/>
              <a:gd name="connsiteX6" fmla="*/ 1348450 w 1735846"/>
              <a:gd name="connsiteY6" fmla="*/ 902826 h 945089"/>
              <a:gd name="connsiteX7" fmla="*/ 1684116 w 1735846"/>
              <a:gd name="connsiteY7" fmla="*/ 758142 h 945089"/>
              <a:gd name="connsiteX8" fmla="*/ 1730415 w 1735846"/>
              <a:gd name="connsiteY8" fmla="*/ 717631 h 945089"/>
              <a:gd name="connsiteX9" fmla="*/ 1730415 w 1735846"/>
              <a:gd name="connsiteY9" fmla="*/ 190983 h 945089"/>
              <a:gd name="connsiteX10" fmla="*/ 1689904 w 1735846"/>
              <a:gd name="connsiteY10" fmla="*/ 167833 h 945089"/>
              <a:gd name="connsiteX11" fmla="*/ 1498921 w 1735846"/>
              <a:gd name="connsiteY11" fmla="*/ 0 h 945089"/>
              <a:gd name="connsiteX0" fmla="*/ 0 w 1735846"/>
              <a:gd name="connsiteY0" fmla="*/ 914400 h 945399"/>
              <a:gd name="connsiteX1" fmla="*/ 57873 w 1735846"/>
              <a:gd name="connsiteY1" fmla="*/ 914400 h 945399"/>
              <a:gd name="connsiteX2" fmla="*/ 92597 w 1735846"/>
              <a:gd name="connsiteY2" fmla="*/ 933470 h 945399"/>
              <a:gd name="connsiteX3" fmla="*/ 303645 w 1735846"/>
              <a:gd name="connsiteY3" fmla="*/ 945045 h 945399"/>
              <a:gd name="connsiteX4" fmla="*/ 364602 w 1735846"/>
              <a:gd name="connsiteY4" fmla="*/ 920188 h 945399"/>
              <a:gd name="connsiteX5" fmla="*/ 1088020 w 1735846"/>
              <a:gd name="connsiteY5" fmla="*/ 937550 h 945399"/>
              <a:gd name="connsiteX6" fmla="*/ 1348450 w 1735846"/>
              <a:gd name="connsiteY6" fmla="*/ 902826 h 945399"/>
              <a:gd name="connsiteX7" fmla="*/ 1684116 w 1735846"/>
              <a:gd name="connsiteY7" fmla="*/ 758142 h 945399"/>
              <a:gd name="connsiteX8" fmla="*/ 1730415 w 1735846"/>
              <a:gd name="connsiteY8" fmla="*/ 717631 h 945399"/>
              <a:gd name="connsiteX9" fmla="*/ 1730415 w 1735846"/>
              <a:gd name="connsiteY9" fmla="*/ 190983 h 945399"/>
              <a:gd name="connsiteX10" fmla="*/ 1689904 w 1735846"/>
              <a:gd name="connsiteY10" fmla="*/ 167833 h 945399"/>
              <a:gd name="connsiteX11" fmla="*/ 1498921 w 1735846"/>
              <a:gd name="connsiteY11" fmla="*/ 0 h 945399"/>
              <a:gd name="connsiteX0" fmla="*/ 0 w 1732685"/>
              <a:gd name="connsiteY0" fmla="*/ 914400 h 945399"/>
              <a:gd name="connsiteX1" fmla="*/ 57873 w 1732685"/>
              <a:gd name="connsiteY1" fmla="*/ 914400 h 945399"/>
              <a:gd name="connsiteX2" fmla="*/ 92597 w 1732685"/>
              <a:gd name="connsiteY2" fmla="*/ 933470 h 945399"/>
              <a:gd name="connsiteX3" fmla="*/ 303645 w 1732685"/>
              <a:gd name="connsiteY3" fmla="*/ 945045 h 945399"/>
              <a:gd name="connsiteX4" fmla="*/ 364602 w 1732685"/>
              <a:gd name="connsiteY4" fmla="*/ 920188 h 945399"/>
              <a:gd name="connsiteX5" fmla="*/ 1088020 w 1732685"/>
              <a:gd name="connsiteY5" fmla="*/ 937550 h 945399"/>
              <a:gd name="connsiteX6" fmla="*/ 1348450 w 1732685"/>
              <a:gd name="connsiteY6" fmla="*/ 902826 h 945399"/>
              <a:gd name="connsiteX7" fmla="*/ 1684116 w 1732685"/>
              <a:gd name="connsiteY7" fmla="*/ 758142 h 945399"/>
              <a:gd name="connsiteX8" fmla="*/ 1722920 w 1732685"/>
              <a:gd name="connsiteY8" fmla="*/ 612700 h 945399"/>
              <a:gd name="connsiteX9" fmla="*/ 1730415 w 1732685"/>
              <a:gd name="connsiteY9" fmla="*/ 190983 h 945399"/>
              <a:gd name="connsiteX10" fmla="*/ 1689904 w 1732685"/>
              <a:gd name="connsiteY10" fmla="*/ 167833 h 945399"/>
              <a:gd name="connsiteX11" fmla="*/ 1498921 w 1732685"/>
              <a:gd name="connsiteY11" fmla="*/ 0 h 945399"/>
              <a:gd name="connsiteX0" fmla="*/ 0 w 1737374"/>
              <a:gd name="connsiteY0" fmla="*/ 914400 h 945399"/>
              <a:gd name="connsiteX1" fmla="*/ 57873 w 1737374"/>
              <a:gd name="connsiteY1" fmla="*/ 914400 h 945399"/>
              <a:gd name="connsiteX2" fmla="*/ 92597 w 1737374"/>
              <a:gd name="connsiteY2" fmla="*/ 933470 h 945399"/>
              <a:gd name="connsiteX3" fmla="*/ 303645 w 1737374"/>
              <a:gd name="connsiteY3" fmla="*/ 945045 h 945399"/>
              <a:gd name="connsiteX4" fmla="*/ 364602 w 1737374"/>
              <a:gd name="connsiteY4" fmla="*/ 920188 h 945399"/>
              <a:gd name="connsiteX5" fmla="*/ 1088020 w 1737374"/>
              <a:gd name="connsiteY5" fmla="*/ 937550 h 945399"/>
              <a:gd name="connsiteX6" fmla="*/ 1348450 w 1737374"/>
              <a:gd name="connsiteY6" fmla="*/ 902826 h 945399"/>
              <a:gd name="connsiteX7" fmla="*/ 1684116 w 1737374"/>
              <a:gd name="connsiteY7" fmla="*/ 758142 h 945399"/>
              <a:gd name="connsiteX8" fmla="*/ 1722920 w 1737374"/>
              <a:gd name="connsiteY8" fmla="*/ 612700 h 945399"/>
              <a:gd name="connsiteX9" fmla="*/ 1730415 w 1737374"/>
              <a:gd name="connsiteY9" fmla="*/ 190983 h 945399"/>
              <a:gd name="connsiteX10" fmla="*/ 1626196 w 1737374"/>
              <a:gd name="connsiteY10" fmla="*/ 126610 h 945399"/>
              <a:gd name="connsiteX11" fmla="*/ 1498921 w 1737374"/>
              <a:gd name="connsiteY11" fmla="*/ 0 h 945399"/>
              <a:gd name="connsiteX0" fmla="*/ 0 w 1731747"/>
              <a:gd name="connsiteY0" fmla="*/ 914400 h 945399"/>
              <a:gd name="connsiteX1" fmla="*/ 57873 w 1731747"/>
              <a:gd name="connsiteY1" fmla="*/ 914400 h 945399"/>
              <a:gd name="connsiteX2" fmla="*/ 92597 w 1731747"/>
              <a:gd name="connsiteY2" fmla="*/ 933470 h 945399"/>
              <a:gd name="connsiteX3" fmla="*/ 303645 w 1731747"/>
              <a:gd name="connsiteY3" fmla="*/ 945045 h 945399"/>
              <a:gd name="connsiteX4" fmla="*/ 364602 w 1731747"/>
              <a:gd name="connsiteY4" fmla="*/ 920188 h 945399"/>
              <a:gd name="connsiteX5" fmla="*/ 1088020 w 1731747"/>
              <a:gd name="connsiteY5" fmla="*/ 937550 h 945399"/>
              <a:gd name="connsiteX6" fmla="*/ 1348450 w 1731747"/>
              <a:gd name="connsiteY6" fmla="*/ 902826 h 945399"/>
              <a:gd name="connsiteX7" fmla="*/ 1684116 w 1731747"/>
              <a:gd name="connsiteY7" fmla="*/ 758142 h 945399"/>
              <a:gd name="connsiteX8" fmla="*/ 1722920 w 1731747"/>
              <a:gd name="connsiteY8" fmla="*/ 612700 h 945399"/>
              <a:gd name="connsiteX9" fmla="*/ 1722920 w 1731747"/>
              <a:gd name="connsiteY9" fmla="*/ 247196 h 945399"/>
              <a:gd name="connsiteX10" fmla="*/ 1626196 w 1731747"/>
              <a:gd name="connsiteY10" fmla="*/ 126610 h 945399"/>
              <a:gd name="connsiteX11" fmla="*/ 1498921 w 1731747"/>
              <a:gd name="connsiteY11" fmla="*/ 0 h 945399"/>
              <a:gd name="connsiteX0" fmla="*/ 0 w 1731747"/>
              <a:gd name="connsiteY0" fmla="*/ 906905 h 937904"/>
              <a:gd name="connsiteX1" fmla="*/ 57873 w 1731747"/>
              <a:gd name="connsiteY1" fmla="*/ 906905 h 937904"/>
              <a:gd name="connsiteX2" fmla="*/ 92597 w 1731747"/>
              <a:gd name="connsiteY2" fmla="*/ 925975 h 937904"/>
              <a:gd name="connsiteX3" fmla="*/ 303645 w 1731747"/>
              <a:gd name="connsiteY3" fmla="*/ 937550 h 937904"/>
              <a:gd name="connsiteX4" fmla="*/ 364602 w 1731747"/>
              <a:gd name="connsiteY4" fmla="*/ 912693 h 937904"/>
              <a:gd name="connsiteX5" fmla="*/ 1088020 w 1731747"/>
              <a:gd name="connsiteY5" fmla="*/ 930055 h 937904"/>
              <a:gd name="connsiteX6" fmla="*/ 1348450 w 1731747"/>
              <a:gd name="connsiteY6" fmla="*/ 895331 h 937904"/>
              <a:gd name="connsiteX7" fmla="*/ 1684116 w 1731747"/>
              <a:gd name="connsiteY7" fmla="*/ 750647 h 937904"/>
              <a:gd name="connsiteX8" fmla="*/ 1722920 w 1731747"/>
              <a:gd name="connsiteY8" fmla="*/ 605205 h 937904"/>
              <a:gd name="connsiteX9" fmla="*/ 1722920 w 1731747"/>
              <a:gd name="connsiteY9" fmla="*/ 239701 h 937904"/>
              <a:gd name="connsiteX10" fmla="*/ 1626196 w 1731747"/>
              <a:gd name="connsiteY10" fmla="*/ 119115 h 937904"/>
              <a:gd name="connsiteX11" fmla="*/ 1483931 w 1731747"/>
              <a:gd name="connsiteY11" fmla="*/ 0 h 937904"/>
              <a:gd name="connsiteX0" fmla="*/ 0 w 1731211"/>
              <a:gd name="connsiteY0" fmla="*/ 906905 h 937904"/>
              <a:gd name="connsiteX1" fmla="*/ 57873 w 1731211"/>
              <a:gd name="connsiteY1" fmla="*/ 906905 h 937904"/>
              <a:gd name="connsiteX2" fmla="*/ 92597 w 1731211"/>
              <a:gd name="connsiteY2" fmla="*/ 925975 h 937904"/>
              <a:gd name="connsiteX3" fmla="*/ 303645 w 1731211"/>
              <a:gd name="connsiteY3" fmla="*/ 937550 h 937904"/>
              <a:gd name="connsiteX4" fmla="*/ 364602 w 1731211"/>
              <a:gd name="connsiteY4" fmla="*/ 912693 h 937904"/>
              <a:gd name="connsiteX5" fmla="*/ 1088020 w 1731211"/>
              <a:gd name="connsiteY5" fmla="*/ 930055 h 937904"/>
              <a:gd name="connsiteX6" fmla="*/ 1348450 w 1731211"/>
              <a:gd name="connsiteY6" fmla="*/ 895331 h 937904"/>
              <a:gd name="connsiteX7" fmla="*/ 1684116 w 1731211"/>
              <a:gd name="connsiteY7" fmla="*/ 750647 h 937904"/>
              <a:gd name="connsiteX8" fmla="*/ 1722920 w 1731211"/>
              <a:gd name="connsiteY8" fmla="*/ 605205 h 937904"/>
              <a:gd name="connsiteX9" fmla="*/ 1722920 w 1731211"/>
              <a:gd name="connsiteY9" fmla="*/ 239701 h 937904"/>
              <a:gd name="connsiteX10" fmla="*/ 1633691 w 1731211"/>
              <a:gd name="connsiteY10" fmla="*/ 115368 h 937904"/>
              <a:gd name="connsiteX11" fmla="*/ 1483931 w 1731211"/>
              <a:gd name="connsiteY11" fmla="*/ 0 h 937904"/>
              <a:gd name="connsiteX0" fmla="*/ 0 w 1731211"/>
              <a:gd name="connsiteY0" fmla="*/ 906905 h 937904"/>
              <a:gd name="connsiteX1" fmla="*/ 57873 w 1731211"/>
              <a:gd name="connsiteY1" fmla="*/ 906905 h 937904"/>
              <a:gd name="connsiteX2" fmla="*/ 92597 w 1731211"/>
              <a:gd name="connsiteY2" fmla="*/ 925975 h 937904"/>
              <a:gd name="connsiteX3" fmla="*/ 303645 w 1731211"/>
              <a:gd name="connsiteY3" fmla="*/ 937550 h 937904"/>
              <a:gd name="connsiteX4" fmla="*/ 364602 w 1731211"/>
              <a:gd name="connsiteY4" fmla="*/ 912693 h 937904"/>
              <a:gd name="connsiteX5" fmla="*/ 1088020 w 1731211"/>
              <a:gd name="connsiteY5" fmla="*/ 930055 h 937904"/>
              <a:gd name="connsiteX6" fmla="*/ 1348450 w 1731211"/>
              <a:gd name="connsiteY6" fmla="*/ 895331 h 937904"/>
              <a:gd name="connsiteX7" fmla="*/ 1684116 w 1731211"/>
              <a:gd name="connsiteY7" fmla="*/ 750647 h 937904"/>
              <a:gd name="connsiteX8" fmla="*/ 1722920 w 1731211"/>
              <a:gd name="connsiteY8" fmla="*/ 605205 h 937904"/>
              <a:gd name="connsiteX9" fmla="*/ 1722920 w 1731211"/>
              <a:gd name="connsiteY9" fmla="*/ 250943 h 937904"/>
              <a:gd name="connsiteX10" fmla="*/ 1633691 w 1731211"/>
              <a:gd name="connsiteY10" fmla="*/ 115368 h 937904"/>
              <a:gd name="connsiteX11" fmla="*/ 1483931 w 1731211"/>
              <a:gd name="connsiteY11" fmla="*/ 0 h 937904"/>
              <a:gd name="connsiteX0" fmla="*/ 0 w 1733057"/>
              <a:gd name="connsiteY0" fmla="*/ 906905 h 937904"/>
              <a:gd name="connsiteX1" fmla="*/ 57873 w 1733057"/>
              <a:gd name="connsiteY1" fmla="*/ 906905 h 937904"/>
              <a:gd name="connsiteX2" fmla="*/ 92597 w 1733057"/>
              <a:gd name="connsiteY2" fmla="*/ 925975 h 937904"/>
              <a:gd name="connsiteX3" fmla="*/ 303645 w 1733057"/>
              <a:gd name="connsiteY3" fmla="*/ 937550 h 937904"/>
              <a:gd name="connsiteX4" fmla="*/ 364602 w 1733057"/>
              <a:gd name="connsiteY4" fmla="*/ 912693 h 937904"/>
              <a:gd name="connsiteX5" fmla="*/ 1088020 w 1733057"/>
              <a:gd name="connsiteY5" fmla="*/ 930055 h 937904"/>
              <a:gd name="connsiteX6" fmla="*/ 1348450 w 1733057"/>
              <a:gd name="connsiteY6" fmla="*/ 895331 h 937904"/>
              <a:gd name="connsiteX7" fmla="*/ 1650388 w 1733057"/>
              <a:gd name="connsiteY7" fmla="*/ 773132 h 937904"/>
              <a:gd name="connsiteX8" fmla="*/ 1722920 w 1733057"/>
              <a:gd name="connsiteY8" fmla="*/ 605205 h 937904"/>
              <a:gd name="connsiteX9" fmla="*/ 1722920 w 1733057"/>
              <a:gd name="connsiteY9" fmla="*/ 250943 h 937904"/>
              <a:gd name="connsiteX10" fmla="*/ 1633691 w 1733057"/>
              <a:gd name="connsiteY10" fmla="*/ 115368 h 937904"/>
              <a:gd name="connsiteX11" fmla="*/ 1483931 w 1733057"/>
              <a:gd name="connsiteY11" fmla="*/ 0 h 937904"/>
              <a:gd name="connsiteX0" fmla="*/ 0 w 1733057"/>
              <a:gd name="connsiteY0" fmla="*/ 906905 h 937904"/>
              <a:gd name="connsiteX1" fmla="*/ 57873 w 1733057"/>
              <a:gd name="connsiteY1" fmla="*/ 906905 h 937904"/>
              <a:gd name="connsiteX2" fmla="*/ 92597 w 1733057"/>
              <a:gd name="connsiteY2" fmla="*/ 925975 h 937904"/>
              <a:gd name="connsiteX3" fmla="*/ 303645 w 1733057"/>
              <a:gd name="connsiteY3" fmla="*/ 937550 h 937904"/>
              <a:gd name="connsiteX4" fmla="*/ 364602 w 1733057"/>
              <a:gd name="connsiteY4" fmla="*/ 912693 h 937904"/>
              <a:gd name="connsiteX5" fmla="*/ 1088020 w 1733057"/>
              <a:gd name="connsiteY5" fmla="*/ 930055 h 937904"/>
              <a:gd name="connsiteX6" fmla="*/ 1348450 w 1733057"/>
              <a:gd name="connsiteY6" fmla="*/ 895331 h 937904"/>
              <a:gd name="connsiteX7" fmla="*/ 1650388 w 1733057"/>
              <a:gd name="connsiteY7" fmla="*/ 773132 h 937904"/>
              <a:gd name="connsiteX8" fmla="*/ 1722920 w 1733057"/>
              <a:gd name="connsiteY8" fmla="*/ 605205 h 937904"/>
              <a:gd name="connsiteX9" fmla="*/ 1722920 w 1733057"/>
              <a:gd name="connsiteY9" fmla="*/ 250943 h 937904"/>
              <a:gd name="connsiteX10" fmla="*/ 1633691 w 1733057"/>
              <a:gd name="connsiteY10" fmla="*/ 115368 h 937904"/>
              <a:gd name="connsiteX11" fmla="*/ 1472689 w 1733057"/>
              <a:gd name="connsiteY11" fmla="*/ 0 h 937904"/>
              <a:gd name="connsiteX0" fmla="*/ 0 w 1733057"/>
              <a:gd name="connsiteY0" fmla="*/ 906905 h 937904"/>
              <a:gd name="connsiteX1" fmla="*/ 57873 w 1733057"/>
              <a:gd name="connsiteY1" fmla="*/ 906905 h 937904"/>
              <a:gd name="connsiteX2" fmla="*/ 92597 w 1733057"/>
              <a:gd name="connsiteY2" fmla="*/ 925975 h 937904"/>
              <a:gd name="connsiteX3" fmla="*/ 303645 w 1733057"/>
              <a:gd name="connsiteY3" fmla="*/ 937550 h 937904"/>
              <a:gd name="connsiteX4" fmla="*/ 364602 w 1733057"/>
              <a:gd name="connsiteY4" fmla="*/ 912693 h 937904"/>
              <a:gd name="connsiteX5" fmla="*/ 1088020 w 1733057"/>
              <a:gd name="connsiteY5" fmla="*/ 930055 h 937904"/>
              <a:gd name="connsiteX6" fmla="*/ 1348450 w 1733057"/>
              <a:gd name="connsiteY6" fmla="*/ 895331 h 937904"/>
              <a:gd name="connsiteX7" fmla="*/ 1650388 w 1733057"/>
              <a:gd name="connsiteY7" fmla="*/ 773132 h 937904"/>
              <a:gd name="connsiteX8" fmla="*/ 1722920 w 1733057"/>
              <a:gd name="connsiteY8" fmla="*/ 605205 h 937904"/>
              <a:gd name="connsiteX9" fmla="*/ 1722920 w 1733057"/>
              <a:gd name="connsiteY9" fmla="*/ 250943 h 937904"/>
              <a:gd name="connsiteX10" fmla="*/ 1633691 w 1733057"/>
              <a:gd name="connsiteY10" fmla="*/ 115368 h 937904"/>
              <a:gd name="connsiteX11" fmla="*/ 1472689 w 1733057"/>
              <a:gd name="connsiteY11" fmla="*/ 0 h 937904"/>
              <a:gd name="connsiteX0" fmla="*/ 0 w 1733057"/>
              <a:gd name="connsiteY0" fmla="*/ 906905 h 945266"/>
              <a:gd name="connsiteX1" fmla="*/ 57873 w 1733057"/>
              <a:gd name="connsiteY1" fmla="*/ 906905 h 945266"/>
              <a:gd name="connsiteX2" fmla="*/ 92597 w 1733057"/>
              <a:gd name="connsiteY2" fmla="*/ 925975 h 945266"/>
              <a:gd name="connsiteX3" fmla="*/ 284908 w 1733057"/>
              <a:gd name="connsiteY3" fmla="*/ 945045 h 945266"/>
              <a:gd name="connsiteX4" fmla="*/ 364602 w 1733057"/>
              <a:gd name="connsiteY4" fmla="*/ 912693 h 945266"/>
              <a:gd name="connsiteX5" fmla="*/ 1088020 w 1733057"/>
              <a:gd name="connsiteY5" fmla="*/ 930055 h 945266"/>
              <a:gd name="connsiteX6" fmla="*/ 1348450 w 1733057"/>
              <a:gd name="connsiteY6" fmla="*/ 895331 h 945266"/>
              <a:gd name="connsiteX7" fmla="*/ 1650388 w 1733057"/>
              <a:gd name="connsiteY7" fmla="*/ 773132 h 945266"/>
              <a:gd name="connsiteX8" fmla="*/ 1722920 w 1733057"/>
              <a:gd name="connsiteY8" fmla="*/ 605205 h 945266"/>
              <a:gd name="connsiteX9" fmla="*/ 1722920 w 1733057"/>
              <a:gd name="connsiteY9" fmla="*/ 250943 h 945266"/>
              <a:gd name="connsiteX10" fmla="*/ 1633691 w 1733057"/>
              <a:gd name="connsiteY10" fmla="*/ 115368 h 945266"/>
              <a:gd name="connsiteX11" fmla="*/ 1472689 w 1733057"/>
              <a:gd name="connsiteY11" fmla="*/ 0 h 945266"/>
              <a:gd name="connsiteX0" fmla="*/ 0 w 1733057"/>
              <a:gd name="connsiteY0" fmla="*/ 906905 h 930894"/>
              <a:gd name="connsiteX1" fmla="*/ 57873 w 1733057"/>
              <a:gd name="connsiteY1" fmla="*/ 906905 h 930894"/>
              <a:gd name="connsiteX2" fmla="*/ 92597 w 1733057"/>
              <a:gd name="connsiteY2" fmla="*/ 925975 h 930894"/>
              <a:gd name="connsiteX3" fmla="*/ 251180 w 1733057"/>
              <a:gd name="connsiteY3" fmla="*/ 930054 h 930894"/>
              <a:gd name="connsiteX4" fmla="*/ 364602 w 1733057"/>
              <a:gd name="connsiteY4" fmla="*/ 912693 h 930894"/>
              <a:gd name="connsiteX5" fmla="*/ 1088020 w 1733057"/>
              <a:gd name="connsiteY5" fmla="*/ 930055 h 930894"/>
              <a:gd name="connsiteX6" fmla="*/ 1348450 w 1733057"/>
              <a:gd name="connsiteY6" fmla="*/ 895331 h 930894"/>
              <a:gd name="connsiteX7" fmla="*/ 1650388 w 1733057"/>
              <a:gd name="connsiteY7" fmla="*/ 773132 h 930894"/>
              <a:gd name="connsiteX8" fmla="*/ 1722920 w 1733057"/>
              <a:gd name="connsiteY8" fmla="*/ 605205 h 930894"/>
              <a:gd name="connsiteX9" fmla="*/ 1722920 w 1733057"/>
              <a:gd name="connsiteY9" fmla="*/ 250943 h 930894"/>
              <a:gd name="connsiteX10" fmla="*/ 1633691 w 1733057"/>
              <a:gd name="connsiteY10" fmla="*/ 115368 h 930894"/>
              <a:gd name="connsiteX11" fmla="*/ 1472689 w 1733057"/>
              <a:gd name="connsiteY11" fmla="*/ 0 h 930894"/>
              <a:gd name="connsiteX0" fmla="*/ 0 w 1733057"/>
              <a:gd name="connsiteY0" fmla="*/ 906905 h 932401"/>
              <a:gd name="connsiteX1" fmla="*/ 57873 w 1733057"/>
              <a:gd name="connsiteY1" fmla="*/ 906905 h 932401"/>
              <a:gd name="connsiteX2" fmla="*/ 115082 w 1733057"/>
              <a:gd name="connsiteY2" fmla="*/ 929723 h 932401"/>
              <a:gd name="connsiteX3" fmla="*/ 251180 w 1733057"/>
              <a:gd name="connsiteY3" fmla="*/ 930054 h 932401"/>
              <a:gd name="connsiteX4" fmla="*/ 364602 w 1733057"/>
              <a:gd name="connsiteY4" fmla="*/ 912693 h 932401"/>
              <a:gd name="connsiteX5" fmla="*/ 1088020 w 1733057"/>
              <a:gd name="connsiteY5" fmla="*/ 930055 h 932401"/>
              <a:gd name="connsiteX6" fmla="*/ 1348450 w 1733057"/>
              <a:gd name="connsiteY6" fmla="*/ 895331 h 932401"/>
              <a:gd name="connsiteX7" fmla="*/ 1650388 w 1733057"/>
              <a:gd name="connsiteY7" fmla="*/ 773132 h 932401"/>
              <a:gd name="connsiteX8" fmla="*/ 1722920 w 1733057"/>
              <a:gd name="connsiteY8" fmla="*/ 605205 h 932401"/>
              <a:gd name="connsiteX9" fmla="*/ 1722920 w 1733057"/>
              <a:gd name="connsiteY9" fmla="*/ 250943 h 932401"/>
              <a:gd name="connsiteX10" fmla="*/ 1633691 w 1733057"/>
              <a:gd name="connsiteY10" fmla="*/ 115368 h 932401"/>
              <a:gd name="connsiteX11" fmla="*/ 1472689 w 1733057"/>
              <a:gd name="connsiteY11" fmla="*/ 0 h 932401"/>
              <a:gd name="connsiteX0" fmla="*/ 0 w 1733057"/>
              <a:gd name="connsiteY0" fmla="*/ 906905 h 931944"/>
              <a:gd name="connsiteX1" fmla="*/ 46630 w 1733057"/>
              <a:gd name="connsiteY1" fmla="*/ 914400 h 931944"/>
              <a:gd name="connsiteX2" fmla="*/ 115082 w 1733057"/>
              <a:gd name="connsiteY2" fmla="*/ 929723 h 931944"/>
              <a:gd name="connsiteX3" fmla="*/ 251180 w 1733057"/>
              <a:gd name="connsiteY3" fmla="*/ 930054 h 931944"/>
              <a:gd name="connsiteX4" fmla="*/ 364602 w 1733057"/>
              <a:gd name="connsiteY4" fmla="*/ 912693 h 931944"/>
              <a:gd name="connsiteX5" fmla="*/ 1088020 w 1733057"/>
              <a:gd name="connsiteY5" fmla="*/ 930055 h 931944"/>
              <a:gd name="connsiteX6" fmla="*/ 1348450 w 1733057"/>
              <a:gd name="connsiteY6" fmla="*/ 895331 h 931944"/>
              <a:gd name="connsiteX7" fmla="*/ 1650388 w 1733057"/>
              <a:gd name="connsiteY7" fmla="*/ 773132 h 931944"/>
              <a:gd name="connsiteX8" fmla="*/ 1722920 w 1733057"/>
              <a:gd name="connsiteY8" fmla="*/ 605205 h 931944"/>
              <a:gd name="connsiteX9" fmla="*/ 1722920 w 1733057"/>
              <a:gd name="connsiteY9" fmla="*/ 250943 h 931944"/>
              <a:gd name="connsiteX10" fmla="*/ 1633691 w 1733057"/>
              <a:gd name="connsiteY10" fmla="*/ 115368 h 931944"/>
              <a:gd name="connsiteX11" fmla="*/ 1472689 w 1733057"/>
              <a:gd name="connsiteY11" fmla="*/ 0 h 931944"/>
              <a:gd name="connsiteX0" fmla="*/ 0 w 1733057"/>
              <a:gd name="connsiteY0" fmla="*/ 906905 h 931944"/>
              <a:gd name="connsiteX1" fmla="*/ 46630 w 1733057"/>
              <a:gd name="connsiteY1" fmla="*/ 914400 h 931944"/>
              <a:gd name="connsiteX2" fmla="*/ 115082 w 1733057"/>
              <a:gd name="connsiteY2" fmla="*/ 929723 h 931944"/>
              <a:gd name="connsiteX3" fmla="*/ 251180 w 1733057"/>
              <a:gd name="connsiteY3" fmla="*/ 930054 h 931944"/>
              <a:gd name="connsiteX4" fmla="*/ 364602 w 1733057"/>
              <a:gd name="connsiteY4" fmla="*/ 912693 h 931944"/>
              <a:gd name="connsiteX5" fmla="*/ 1088020 w 1733057"/>
              <a:gd name="connsiteY5" fmla="*/ 930055 h 931944"/>
              <a:gd name="connsiteX6" fmla="*/ 1348450 w 1733057"/>
              <a:gd name="connsiteY6" fmla="*/ 895331 h 931944"/>
              <a:gd name="connsiteX7" fmla="*/ 1650388 w 1733057"/>
              <a:gd name="connsiteY7" fmla="*/ 773132 h 931944"/>
              <a:gd name="connsiteX8" fmla="*/ 1722920 w 1733057"/>
              <a:gd name="connsiteY8" fmla="*/ 605205 h 931944"/>
              <a:gd name="connsiteX9" fmla="*/ 1722920 w 1733057"/>
              <a:gd name="connsiteY9" fmla="*/ 250943 h 931944"/>
              <a:gd name="connsiteX10" fmla="*/ 1633691 w 1733057"/>
              <a:gd name="connsiteY10" fmla="*/ 115368 h 931944"/>
              <a:gd name="connsiteX11" fmla="*/ 1472689 w 1733057"/>
              <a:gd name="connsiteY11" fmla="*/ 0 h 93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3057" h="931944">
                <a:moveTo>
                  <a:pt x="0" y="906905"/>
                </a:moveTo>
                <a:cubicBezTo>
                  <a:pt x="21220" y="905940"/>
                  <a:pt x="27450" y="910597"/>
                  <a:pt x="46630" y="914400"/>
                </a:cubicBezTo>
                <a:cubicBezTo>
                  <a:pt x="65810" y="918203"/>
                  <a:pt x="80990" y="927114"/>
                  <a:pt x="115082" y="929723"/>
                </a:cubicBezTo>
                <a:cubicBezTo>
                  <a:pt x="149174" y="932332"/>
                  <a:pt x="209593" y="932892"/>
                  <a:pt x="251180" y="930054"/>
                </a:cubicBezTo>
                <a:cubicBezTo>
                  <a:pt x="292767" y="927216"/>
                  <a:pt x="225129" y="912693"/>
                  <a:pt x="364602" y="912693"/>
                </a:cubicBezTo>
                <a:cubicBezTo>
                  <a:pt x="504075" y="912693"/>
                  <a:pt x="924045" y="932949"/>
                  <a:pt x="1088020" y="930055"/>
                </a:cubicBezTo>
                <a:cubicBezTo>
                  <a:pt x="1251995" y="927161"/>
                  <a:pt x="1254722" y="921485"/>
                  <a:pt x="1348450" y="895331"/>
                </a:cubicBezTo>
                <a:cubicBezTo>
                  <a:pt x="1442178" y="869177"/>
                  <a:pt x="1587976" y="821486"/>
                  <a:pt x="1650388" y="773132"/>
                </a:cubicBezTo>
                <a:cubicBezTo>
                  <a:pt x="1712800" y="724778"/>
                  <a:pt x="1710831" y="692236"/>
                  <a:pt x="1722920" y="605205"/>
                </a:cubicBezTo>
                <a:cubicBezTo>
                  <a:pt x="1735009" y="518174"/>
                  <a:pt x="1737792" y="332583"/>
                  <a:pt x="1722920" y="250943"/>
                </a:cubicBezTo>
                <a:cubicBezTo>
                  <a:pt x="1708049" y="169304"/>
                  <a:pt x="1675396" y="157192"/>
                  <a:pt x="1633691" y="115368"/>
                </a:cubicBezTo>
                <a:cubicBezTo>
                  <a:pt x="1591986" y="73544"/>
                  <a:pt x="1571375" y="56758"/>
                  <a:pt x="1472689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894" y="1581256"/>
            <a:ext cx="1092510" cy="23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7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Ue_presentatie16x9_zonder_blokken-1">
  <a:themeElements>
    <a:clrScheme name="TUe_kleuren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e1" id="{4FDB4C2E-7941-A04F-8972-33B6480C6F03}" vid="{9F417AD2-ED3B-5B49-9C3A-2AA27F404A13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TUe_presentatie16x9_zonder_blokken-1</Template>
  <TotalTime>27</TotalTime>
  <Words>854</Words>
  <Application>Microsoft Office PowerPoint</Application>
  <PresentationFormat>On-screen Show (16:9)</PresentationFormat>
  <Paragraphs>156</Paragraphs>
  <Slides>33</Slides>
  <Notes>23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TUe_presentatie16x9_zonder_blokken-1</vt:lpstr>
      <vt:lpstr>Image</vt:lpstr>
      <vt:lpstr>Golden Ratio</vt:lpstr>
      <vt:lpstr>Resources </vt:lpstr>
      <vt:lpstr>Inspiration </vt:lpstr>
      <vt:lpstr>Inspiration </vt:lpstr>
      <vt:lpstr>Inspiration </vt:lpstr>
      <vt:lpstr>Inspiration </vt:lpstr>
      <vt:lpstr>Today’s lecture: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Mathematics of Bézier curves   </vt:lpstr>
      <vt:lpstr>Interpolation</vt:lpstr>
      <vt:lpstr>Interpolation in 2D</vt:lpstr>
      <vt:lpstr>PowerPoint Presentation</vt:lpstr>
      <vt:lpstr>PowerPoint Presentation</vt:lpstr>
      <vt:lpstr>Anchor points and control points</vt:lpstr>
      <vt:lpstr>To be continued at the lightboard </vt:lpstr>
      <vt:lpstr>Tangent properties</vt:lpstr>
      <vt:lpstr>Example in Processing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and reflection   </vt:lpstr>
      <vt:lpstr>PowerPoint Presentation</vt:lpstr>
      <vt:lpstr>PowerPoint Presentation</vt:lpstr>
      <vt:lpstr>PowerPoint Presentation</vt:lpstr>
    </vt:vector>
  </TitlesOfParts>
  <Company>Technische Universiteit Eindhoven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Golden Ratio</dc:title>
  <dc:creator>Industrial Design</dc:creator>
  <cp:lastModifiedBy>Industrial Design</cp:lastModifiedBy>
  <cp:revision>4</cp:revision>
  <dcterms:created xsi:type="dcterms:W3CDTF">2019-10-16T16:43:34Z</dcterms:created>
  <dcterms:modified xsi:type="dcterms:W3CDTF">2019-10-16T17:10:39Z</dcterms:modified>
</cp:coreProperties>
</file>